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8" r:id="rId4"/>
  </p:sldMasterIdLst>
  <p:notesMasterIdLst>
    <p:notesMasterId r:id="rId12"/>
  </p:notesMasterIdLst>
  <p:sldIdLst>
    <p:sldId id="261" r:id="rId5"/>
    <p:sldId id="620" r:id="rId6"/>
    <p:sldId id="627" r:id="rId7"/>
    <p:sldId id="624" r:id="rId8"/>
    <p:sldId id="629" r:id="rId9"/>
    <p:sldId id="262" r:id="rId10"/>
    <p:sldId id="628" r:id="rId11"/>
  </p:sldIdLst>
  <p:sldSz cx="12192000" cy="6858000"/>
  <p:notesSz cx="6858000" cy="914400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FD28A4-3EFD-488A-84B9-DD907942734D}" v="1" dt="2019-07-21T13:21:20.840"/>
    <p1510:client id="{92F8940B-1577-4F84-A148-999A9FB0286F}" v="61" dt="2019-07-21T13:31:57.2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3414" autoAdjust="0"/>
  </p:normalViewPr>
  <p:slideViewPr>
    <p:cSldViewPr snapToGrid="0">
      <p:cViewPr varScale="1">
        <p:scale>
          <a:sx n="107" d="100"/>
          <a:sy n="107" d="100"/>
        </p:scale>
        <p:origin x="6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6AD9D9-1D15-4FF5-B663-684802A1D64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AD3FCFE-1D53-4119-91D1-3AE5F5D05A67}">
      <dgm:prSet/>
      <dgm:spPr/>
      <dgm:t>
        <a:bodyPr/>
        <a:lstStyle/>
        <a:p>
          <a:r>
            <a:rPr lang="en-US" dirty="0"/>
            <a:t>National target setting and strategies (NSPs)</a:t>
          </a:r>
        </a:p>
      </dgm:t>
    </dgm:pt>
    <dgm:pt modelId="{686C1C20-42A2-462E-AF66-FBD1F0971D95}" type="parTrans" cxnId="{EBC6FED2-EF99-43AA-A59B-8241AFF649E9}">
      <dgm:prSet/>
      <dgm:spPr/>
      <dgm:t>
        <a:bodyPr/>
        <a:lstStyle/>
        <a:p>
          <a:endParaRPr lang="en-US"/>
        </a:p>
      </dgm:t>
    </dgm:pt>
    <dgm:pt modelId="{97CE6617-B4E6-471A-BB54-9DFF17FB80BB}" type="sibTrans" cxnId="{EBC6FED2-EF99-43AA-A59B-8241AFF649E9}">
      <dgm:prSet/>
      <dgm:spPr/>
      <dgm:t>
        <a:bodyPr/>
        <a:lstStyle/>
        <a:p>
          <a:endParaRPr lang="en-US"/>
        </a:p>
      </dgm:t>
    </dgm:pt>
    <dgm:pt modelId="{2C45C94A-50C2-4F18-8A3A-05D5483DF3C3}">
      <dgm:prSet/>
      <dgm:spPr/>
      <dgm:t>
        <a:bodyPr/>
        <a:lstStyle/>
        <a:p>
          <a:r>
            <a:rPr lang="en-US" dirty="0"/>
            <a:t>2021 UN High Level Meeting Political Declaration (date TBC)</a:t>
          </a:r>
        </a:p>
      </dgm:t>
    </dgm:pt>
    <dgm:pt modelId="{3330504E-AA39-48A0-96BB-868393E87C19}" type="parTrans" cxnId="{119D3CF0-BC0F-4ACF-89EB-C760FFFF56E0}">
      <dgm:prSet/>
      <dgm:spPr/>
      <dgm:t>
        <a:bodyPr/>
        <a:lstStyle/>
        <a:p>
          <a:endParaRPr lang="en-US"/>
        </a:p>
      </dgm:t>
    </dgm:pt>
    <dgm:pt modelId="{1C564209-6560-4917-9813-506922F8ED75}" type="sibTrans" cxnId="{119D3CF0-BC0F-4ACF-89EB-C760FFFF56E0}">
      <dgm:prSet/>
      <dgm:spPr/>
      <dgm:t>
        <a:bodyPr/>
        <a:lstStyle/>
        <a:p>
          <a:endParaRPr lang="en-US"/>
        </a:p>
      </dgm:t>
    </dgm:pt>
    <dgm:pt modelId="{E5061728-5B30-443F-A97B-1D3C28FDB762}">
      <dgm:prSet/>
      <dgm:spPr/>
      <dgm:t>
        <a:bodyPr/>
        <a:lstStyle/>
        <a:p>
          <a:r>
            <a:rPr lang="en-US" dirty="0"/>
            <a:t>GFATM 2023-2026 strategy</a:t>
          </a:r>
        </a:p>
      </dgm:t>
    </dgm:pt>
    <dgm:pt modelId="{26DD4886-8EC0-411A-9CE0-75E9949B2533}" type="parTrans" cxnId="{0A0373EF-3C49-4250-B21A-E974BE1D7CFE}">
      <dgm:prSet/>
      <dgm:spPr/>
      <dgm:t>
        <a:bodyPr/>
        <a:lstStyle/>
        <a:p>
          <a:endParaRPr lang="en-US"/>
        </a:p>
      </dgm:t>
    </dgm:pt>
    <dgm:pt modelId="{1EC32985-886A-4E72-90D0-E7DC2C5D3482}" type="sibTrans" cxnId="{0A0373EF-3C49-4250-B21A-E974BE1D7CFE}">
      <dgm:prSet/>
      <dgm:spPr/>
      <dgm:t>
        <a:bodyPr/>
        <a:lstStyle/>
        <a:p>
          <a:endParaRPr lang="en-US"/>
        </a:p>
      </dgm:t>
    </dgm:pt>
    <dgm:pt modelId="{9252E2DA-4623-484A-A729-7BC02A3E4BD6}">
      <dgm:prSet/>
      <dgm:spPr/>
      <dgm:t>
        <a:bodyPr/>
        <a:lstStyle/>
        <a:p>
          <a:r>
            <a:rPr lang="en-US" dirty="0"/>
            <a:t>PEPFAR strategy</a:t>
          </a:r>
        </a:p>
      </dgm:t>
    </dgm:pt>
    <dgm:pt modelId="{83FC77EE-81CA-4570-BD44-6041D18F89C4}" type="parTrans" cxnId="{DFC5AD6D-EEEB-4199-BE42-4586451D7AC1}">
      <dgm:prSet/>
      <dgm:spPr/>
      <dgm:t>
        <a:bodyPr/>
        <a:lstStyle/>
        <a:p>
          <a:endParaRPr lang="en-US"/>
        </a:p>
      </dgm:t>
    </dgm:pt>
    <dgm:pt modelId="{5B915508-13D9-4F6E-B7A8-316D6F21F5D2}" type="sibTrans" cxnId="{DFC5AD6D-EEEB-4199-BE42-4586451D7AC1}">
      <dgm:prSet/>
      <dgm:spPr/>
      <dgm:t>
        <a:bodyPr/>
        <a:lstStyle/>
        <a:p>
          <a:endParaRPr lang="en-US"/>
        </a:p>
      </dgm:t>
    </dgm:pt>
    <dgm:pt modelId="{0E3EC3DC-094A-46B5-943D-82A0FF514F38}">
      <dgm:prSet/>
      <dgm:spPr/>
      <dgm:t>
        <a:bodyPr/>
        <a:lstStyle/>
        <a:p>
          <a:r>
            <a:rPr lang="en-US" dirty="0"/>
            <a:t>UNAIDS 2022-2026 Strategy</a:t>
          </a:r>
        </a:p>
      </dgm:t>
    </dgm:pt>
    <dgm:pt modelId="{E2F6710D-7F6F-445C-AF62-35E390975353}" type="parTrans" cxnId="{C2E73A22-06EC-4926-8F4F-FA0559F3F7BE}">
      <dgm:prSet/>
      <dgm:spPr/>
      <dgm:t>
        <a:bodyPr/>
        <a:lstStyle/>
        <a:p>
          <a:endParaRPr lang="en-CH"/>
        </a:p>
      </dgm:t>
    </dgm:pt>
    <dgm:pt modelId="{66357845-E789-46D0-9998-EB6E43EA488B}" type="sibTrans" cxnId="{C2E73A22-06EC-4926-8F4F-FA0559F3F7BE}">
      <dgm:prSet/>
      <dgm:spPr/>
      <dgm:t>
        <a:bodyPr/>
        <a:lstStyle/>
        <a:p>
          <a:endParaRPr lang="en-CH"/>
        </a:p>
      </dgm:t>
    </dgm:pt>
    <dgm:pt modelId="{7B2C957E-C7C6-4752-BBD4-99B9AAB5D2C4}" type="pres">
      <dgm:prSet presAssocID="{F36AD9D9-1D15-4FF5-B663-684802A1D64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E164B1-D986-46C5-A301-46B81789A19A}" type="pres">
      <dgm:prSet presAssocID="{4AD3FCFE-1D53-4119-91D1-3AE5F5D05A6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E50FA0-7FE7-4B92-B97B-09299F243952}" type="pres">
      <dgm:prSet presAssocID="{97CE6617-B4E6-471A-BB54-9DFF17FB80BB}" presName="spacer" presStyleCnt="0"/>
      <dgm:spPr/>
    </dgm:pt>
    <dgm:pt modelId="{FCF72B60-F5DE-4B55-8E67-8FC3641234CF}" type="pres">
      <dgm:prSet presAssocID="{2C45C94A-50C2-4F18-8A3A-05D5483DF3C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2BE392-8518-4E2C-A82B-E890F1842304}" type="pres">
      <dgm:prSet presAssocID="{1C564209-6560-4917-9813-506922F8ED75}" presName="spacer" presStyleCnt="0"/>
      <dgm:spPr/>
    </dgm:pt>
    <dgm:pt modelId="{BE70EE43-D857-4242-84B1-E9AEC338ADB5}" type="pres">
      <dgm:prSet presAssocID="{0E3EC3DC-094A-46B5-943D-82A0FF514F38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049F37-0FA1-4034-BF01-0471163CE938}" type="pres">
      <dgm:prSet presAssocID="{66357845-E789-46D0-9998-EB6E43EA488B}" presName="spacer" presStyleCnt="0"/>
      <dgm:spPr/>
    </dgm:pt>
    <dgm:pt modelId="{5F5B7DC1-C187-4A89-B30C-7BC50A7632C4}" type="pres">
      <dgm:prSet presAssocID="{E5061728-5B30-443F-A97B-1D3C28FDB76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0D67B9-8FC8-4198-9463-8ADBC37EEDC3}" type="pres">
      <dgm:prSet presAssocID="{1EC32985-886A-4E72-90D0-E7DC2C5D3482}" presName="spacer" presStyleCnt="0"/>
      <dgm:spPr/>
    </dgm:pt>
    <dgm:pt modelId="{05836512-B6E0-4B53-9671-27AC3073CFF1}" type="pres">
      <dgm:prSet presAssocID="{9252E2DA-4623-484A-A729-7BC02A3E4BD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441B5B-5660-478A-BDC8-923103EA387A}" type="presOf" srcId="{0E3EC3DC-094A-46B5-943D-82A0FF514F38}" destId="{BE70EE43-D857-4242-84B1-E9AEC338ADB5}" srcOrd="0" destOrd="0" presId="urn:microsoft.com/office/officeart/2005/8/layout/vList2"/>
    <dgm:cxn modelId="{82939393-D103-4B56-8557-128746487529}" type="presOf" srcId="{2C45C94A-50C2-4F18-8A3A-05D5483DF3C3}" destId="{FCF72B60-F5DE-4B55-8E67-8FC3641234CF}" srcOrd="0" destOrd="0" presId="urn:microsoft.com/office/officeart/2005/8/layout/vList2"/>
    <dgm:cxn modelId="{119D3CF0-BC0F-4ACF-89EB-C760FFFF56E0}" srcId="{F36AD9D9-1D15-4FF5-B663-684802A1D64C}" destId="{2C45C94A-50C2-4F18-8A3A-05D5483DF3C3}" srcOrd="1" destOrd="0" parTransId="{3330504E-AA39-48A0-96BB-868393E87C19}" sibTransId="{1C564209-6560-4917-9813-506922F8ED75}"/>
    <dgm:cxn modelId="{6AF26760-5FD9-4B16-AE26-0B51B5E6A1D8}" type="presOf" srcId="{E5061728-5B30-443F-A97B-1D3C28FDB762}" destId="{5F5B7DC1-C187-4A89-B30C-7BC50A7632C4}" srcOrd="0" destOrd="0" presId="urn:microsoft.com/office/officeart/2005/8/layout/vList2"/>
    <dgm:cxn modelId="{DFC5AD6D-EEEB-4199-BE42-4586451D7AC1}" srcId="{F36AD9D9-1D15-4FF5-B663-684802A1D64C}" destId="{9252E2DA-4623-484A-A729-7BC02A3E4BD6}" srcOrd="4" destOrd="0" parTransId="{83FC77EE-81CA-4570-BD44-6041D18F89C4}" sibTransId="{5B915508-13D9-4F6E-B7A8-316D6F21F5D2}"/>
    <dgm:cxn modelId="{794447D5-B856-4E1E-9F85-FC02ECBA9386}" type="presOf" srcId="{F36AD9D9-1D15-4FF5-B663-684802A1D64C}" destId="{7B2C957E-C7C6-4752-BBD4-99B9AAB5D2C4}" srcOrd="0" destOrd="0" presId="urn:microsoft.com/office/officeart/2005/8/layout/vList2"/>
    <dgm:cxn modelId="{C2E73A22-06EC-4926-8F4F-FA0559F3F7BE}" srcId="{F36AD9D9-1D15-4FF5-B663-684802A1D64C}" destId="{0E3EC3DC-094A-46B5-943D-82A0FF514F38}" srcOrd="2" destOrd="0" parTransId="{E2F6710D-7F6F-445C-AF62-35E390975353}" sibTransId="{66357845-E789-46D0-9998-EB6E43EA488B}"/>
    <dgm:cxn modelId="{0A0373EF-3C49-4250-B21A-E974BE1D7CFE}" srcId="{F36AD9D9-1D15-4FF5-B663-684802A1D64C}" destId="{E5061728-5B30-443F-A97B-1D3C28FDB762}" srcOrd="3" destOrd="0" parTransId="{26DD4886-8EC0-411A-9CE0-75E9949B2533}" sibTransId="{1EC32985-886A-4E72-90D0-E7DC2C5D3482}"/>
    <dgm:cxn modelId="{EBC6FED2-EF99-43AA-A59B-8241AFF649E9}" srcId="{F36AD9D9-1D15-4FF5-B663-684802A1D64C}" destId="{4AD3FCFE-1D53-4119-91D1-3AE5F5D05A67}" srcOrd="0" destOrd="0" parTransId="{686C1C20-42A2-462E-AF66-FBD1F0971D95}" sibTransId="{97CE6617-B4E6-471A-BB54-9DFF17FB80BB}"/>
    <dgm:cxn modelId="{95DDD11F-4696-4266-B704-253483C81775}" type="presOf" srcId="{9252E2DA-4623-484A-A729-7BC02A3E4BD6}" destId="{05836512-B6E0-4B53-9671-27AC3073CFF1}" srcOrd="0" destOrd="0" presId="urn:microsoft.com/office/officeart/2005/8/layout/vList2"/>
    <dgm:cxn modelId="{FBC8F031-AC99-4F7D-A09A-3F44A7B702A9}" type="presOf" srcId="{4AD3FCFE-1D53-4119-91D1-3AE5F5D05A67}" destId="{2CE164B1-D986-46C5-A301-46B81789A19A}" srcOrd="0" destOrd="0" presId="urn:microsoft.com/office/officeart/2005/8/layout/vList2"/>
    <dgm:cxn modelId="{470C85F2-7791-4F2B-AA29-10D626A5FE20}" type="presParOf" srcId="{7B2C957E-C7C6-4752-BBD4-99B9AAB5D2C4}" destId="{2CE164B1-D986-46C5-A301-46B81789A19A}" srcOrd="0" destOrd="0" presId="urn:microsoft.com/office/officeart/2005/8/layout/vList2"/>
    <dgm:cxn modelId="{740E6561-99EE-4A0D-9C3C-017E64FF878D}" type="presParOf" srcId="{7B2C957E-C7C6-4752-BBD4-99B9AAB5D2C4}" destId="{37E50FA0-7FE7-4B92-B97B-09299F243952}" srcOrd="1" destOrd="0" presId="urn:microsoft.com/office/officeart/2005/8/layout/vList2"/>
    <dgm:cxn modelId="{4A22AA38-F4C4-4797-8F2A-71AB750902F8}" type="presParOf" srcId="{7B2C957E-C7C6-4752-BBD4-99B9AAB5D2C4}" destId="{FCF72B60-F5DE-4B55-8E67-8FC3641234CF}" srcOrd="2" destOrd="0" presId="urn:microsoft.com/office/officeart/2005/8/layout/vList2"/>
    <dgm:cxn modelId="{454BECEF-79CE-49F6-AB83-6608AB032DA2}" type="presParOf" srcId="{7B2C957E-C7C6-4752-BBD4-99B9AAB5D2C4}" destId="{562BE392-8518-4E2C-A82B-E890F1842304}" srcOrd="3" destOrd="0" presId="urn:microsoft.com/office/officeart/2005/8/layout/vList2"/>
    <dgm:cxn modelId="{2A7CD7BD-B027-45E5-960C-ACA5786B7CBE}" type="presParOf" srcId="{7B2C957E-C7C6-4752-BBD4-99B9AAB5D2C4}" destId="{BE70EE43-D857-4242-84B1-E9AEC338ADB5}" srcOrd="4" destOrd="0" presId="urn:microsoft.com/office/officeart/2005/8/layout/vList2"/>
    <dgm:cxn modelId="{7B8E4A05-EF5F-41C5-8A07-807C7444EECA}" type="presParOf" srcId="{7B2C957E-C7C6-4752-BBD4-99B9AAB5D2C4}" destId="{60049F37-0FA1-4034-BF01-0471163CE938}" srcOrd="5" destOrd="0" presId="urn:microsoft.com/office/officeart/2005/8/layout/vList2"/>
    <dgm:cxn modelId="{52750A5F-FCA4-4869-87EA-BD6A65C618F4}" type="presParOf" srcId="{7B2C957E-C7C6-4752-BBD4-99B9AAB5D2C4}" destId="{5F5B7DC1-C187-4A89-B30C-7BC50A7632C4}" srcOrd="6" destOrd="0" presId="urn:microsoft.com/office/officeart/2005/8/layout/vList2"/>
    <dgm:cxn modelId="{510ED32B-B328-43B8-A1C4-0D350174A661}" type="presParOf" srcId="{7B2C957E-C7C6-4752-BBD4-99B9AAB5D2C4}" destId="{130D67B9-8FC8-4198-9463-8ADBC37EEDC3}" srcOrd="7" destOrd="0" presId="urn:microsoft.com/office/officeart/2005/8/layout/vList2"/>
    <dgm:cxn modelId="{591C0360-49B5-4A6D-AAA0-1C60CA18E24C}" type="presParOf" srcId="{7B2C957E-C7C6-4752-BBD4-99B9AAB5D2C4}" destId="{05836512-B6E0-4B53-9671-27AC3073CFF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164B1-D986-46C5-A301-46B81789A19A}">
      <dsp:nvSpPr>
        <dsp:cNvPr id="0" name=""/>
        <dsp:cNvSpPr/>
      </dsp:nvSpPr>
      <dsp:spPr>
        <a:xfrm>
          <a:off x="0" y="54078"/>
          <a:ext cx="5115491" cy="9149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National target setting and strategies (NSPs)</a:t>
          </a:r>
        </a:p>
      </dsp:txBody>
      <dsp:txXfrm>
        <a:off x="44664" y="98742"/>
        <a:ext cx="5026163" cy="825612"/>
      </dsp:txXfrm>
    </dsp:sp>
    <dsp:sp modelId="{FCF72B60-F5DE-4B55-8E67-8FC3641234CF}">
      <dsp:nvSpPr>
        <dsp:cNvPr id="0" name=""/>
        <dsp:cNvSpPr/>
      </dsp:nvSpPr>
      <dsp:spPr>
        <a:xfrm>
          <a:off x="0" y="1035258"/>
          <a:ext cx="5115491" cy="91494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2021 UN High Level Meeting Political Declaration (date TBC)</a:t>
          </a:r>
        </a:p>
      </dsp:txBody>
      <dsp:txXfrm>
        <a:off x="44664" y="1079922"/>
        <a:ext cx="5026163" cy="825612"/>
      </dsp:txXfrm>
    </dsp:sp>
    <dsp:sp modelId="{BE70EE43-D857-4242-84B1-E9AEC338ADB5}">
      <dsp:nvSpPr>
        <dsp:cNvPr id="0" name=""/>
        <dsp:cNvSpPr/>
      </dsp:nvSpPr>
      <dsp:spPr>
        <a:xfrm>
          <a:off x="0" y="2016438"/>
          <a:ext cx="5115491" cy="91494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UNAIDS 2022-2026 Strategy</a:t>
          </a:r>
        </a:p>
      </dsp:txBody>
      <dsp:txXfrm>
        <a:off x="44664" y="2061102"/>
        <a:ext cx="5026163" cy="825612"/>
      </dsp:txXfrm>
    </dsp:sp>
    <dsp:sp modelId="{5F5B7DC1-C187-4A89-B30C-7BC50A7632C4}">
      <dsp:nvSpPr>
        <dsp:cNvPr id="0" name=""/>
        <dsp:cNvSpPr/>
      </dsp:nvSpPr>
      <dsp:spPr>
        <a:xfrm>
          <a:off x="0" y="2997619"/>
          <a:ext cx="5115491" cy="91494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GFATM 2023-2026 strategy</a:t>
          </a:r>
        </a:p>
      </dsp:txBody>
      <dsp:txXfrm>
        <a:off x="44664" y="3042283"/>
        <a:ext cx="5026163" cy="825612"/>
      </dsp:txXfrm>
    </dsp:sp>
    <dsp:sp modelId="{05836512-B6E0-4B53-9671-27AC3073CFF1}">
      <dsp:nvSpPr>
        <dsp:cNvPr id="0" name=""/>
        <dsp:cNvSpPr/>
      </dsp:nvSpPr>
      <dsp:spPr>
        <a:xfrm>
          <a:off x="0" y="3978799"/>
          <a:ext cx="5115491" cy="9149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PEPFAR strategy</a:t>
          </a:r>
        </a:p>
      </dsp:txBody>
      <dsp:txXfrm>
        <a:off x="44664" y="4023463"/>
        <a:ext cx="5026163" cy="825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12E5E-5D7C-4405-A1ED-2872F7203640}" type="datetimeFigureOut">
              <a:rPr lang="aa-ET" smtClean="0"/>
              <a:t>07/21/2019</a:t>
            </a:fld>
            <a:endParaRPr lang="aa-E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a-E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25296-45C4-4FE7-924D-7612466416B0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83420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125296-45C4-4FE7-924D-7612466416B0}" type="slidenum">
              <a:rPr lang="aa-ET" smtClean="0"/>
              <a:t>3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711923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125296-45C4-4FE7-924D-7612466416B0}" type="slidenum">
              <a:rPr lang="aa-ET" smtClean="0"/>
              <a:t>6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66130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4B89C-87CC-4380-B044-3AE1C7BC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CB8DC7-965D-4C25-975A-B3C922648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DEB78-CF7C-41AC-914A-B091B996F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3656-BA9F-4BD7-992D-18043BF3B11A}" type="datetimeFigureOut">
              <a:rPr lang="aa-ET" smtClean="0"/>
              <a:t>07/21/2019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31232-16AB-47F6-ACB3-8B3358A77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DC517-5DC9-495D-A4A8-DB546A214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1BA9-388A-494E-9654-20ABC7CA80C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87869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EAF96-D23E-4E01-B14F-EEA0446E6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1A7A7A-B706-4C2A-841A-407E5149E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9DE0-D4E7-4F2D-BC96-89FC37028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3656-BA9F-4BD7-992D-18043BF3B11A}" type="datetimeFigureOut">
              <a:rPr lang="aa-ET" smtClean="0"/>
              <a:t>07/21/2019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9DECE-EC19-425F-8160-FD0A3C62D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7A810-7E13-4C9F-B66C-CA32BAD1F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1BA9-388A-494E-9654-20ABC7CA80C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425401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946FBF-8F01-4E96-AF8B-D0315A77C7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E29DA1-13F3-48C2-AF1E-8B660408E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33428-AF24-46B3-AF45-AB37A013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3656-BA9F-4BD7-992D-18043BF3B11A}" type="datetimeFigureOut">
              <a:rPr lang="aa-ET" smtClean="0"/>
              <a:t>07/21/2019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8A1C5-26A2-4FCD-A8DD-88AD405EF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E2FC0-EB89-4F2B-AB8A-090122CD5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1BA9-388A-494E-9654-20ABC7CA80C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785037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5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133"/>
            </a:lvl1pPr>
            <a:lvl2pPr marL="406405" indent="0" algn="ctr">
              <a:buNone/>
              <a:defRPr sz="1778"/>
            </a:lvl2pPr>
            <a:lvl3pPr marL="812810" indent="0" algn="ctr">
              <a:buNone/>
              <a:defRPr sz="1600"/>
            </a:lvl3pPr>
            <a:lvl4pPr marL="1219215" indent="0" algn="ctr">
              <a:buNone/>
              <a:defRPr sz="1422"/>
            </a:lvl4pPr>
            <a:lvl5pPr marL="1625620" indent="0" algn="ctr">
              <a:buNone/>
              <a:defRPr sz="1422"/>
            </a:lvl5pPr>
            <a:lvl6pPr marL="2032025" indent="0" algn="ctr">
              <a:buNone/>
              <a:defRPr sz="1422"/>
            </a:lvl6pPr>
            <a:lvl7pPr marL="2438430" indent="0" algn="ctr">
              <a:buNone/>
              <a:defRPr sz="1422"/>
            </a:lvl7pPr>
            <a:lvl8pPr marL="2844836" indent="0" algn="ctr">
              <a:buNone/>
              <a:defRPr sz="1422"/>
            </a:lvl8pPr>
            <a:lvl9pPr marL="3251241" indent="0" algn="ctr">
              <a:buNone/>
              <a:defRPr sz="142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6DDDC-5C2E-45FD-9FA1-46DC200B5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B6E5E-AD2F-43F4-ABF0-46893F824DCF}" type="datetimeFigureOut">
              <a:rPr lang="en-GB"/>
              <a:pPr>
                <a:defRPr/>
              </a:pPr>
              <a:t>21/07/2019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98219-43D7-4E15-BE74-1E102382B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7A07B-9DA0-4792-B27B-01A2573FF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7A915-437A-497C-8FE8-64A7C7CFF1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56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ABBD8-AC8F-4D28-A848-3ADF48DDF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A2846-FEB9-49C2-95A7-2F796CC4C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14EC5-3A50-490A-8D57-3739663FB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3656-BA9F-4BD7-992D-18043BF3B11A}" type="datetimeFigureOut">
              <a:rPr lang="aa-ET" smtClean="0"/>
              <a:t>07/21/2019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9EAA0-4358-4D33-A814-7B8C6AF24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EF266-F6E3-4F84-9E81-C7F8EF2FB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1BA9-388A-494E-9654-20ABC7CA80C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643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529C0-B95C-434D-A21E-1F353D8DB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80AD0-8EB0-450B-AC23-73952CE4C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AF564-153B-4EA1-A117-0CEFF245C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3656-BA9F-4BD7-992D-18043BF3B11A}" type="datetimeFigureOut">
              <a:rPr lang="aa-ET" smtClean="0"/>
              <a:t>07/21/2019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0FC6A-FA4E-4178-AF84-03FB798ED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11AE8-DD52-4D54-87FD-B7EB60FF8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1BA9-388A-494E-9654-20ABC7CA80C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00097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294AB-ADE2-45CA-8D20-4DA515303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35E22-6826-433E-88AA-A09615484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5D6C99-E314-4BDA-8141-B1791CF1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B58EAD-BC8B-4DCB-BDB6-8E75E282D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3656-BA9F-4BD7-992D-18043BF3B11A}" type="datetimeFigureOut">
              <a:rPr lang="aa-ET" smtClean="0"/>
              <a:t>07/21/2019</a:t>
            </a:fld>
            <a:endParaRPr lang="aa-E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7A7B32-4724-4605-BDB8-395B9EE86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047222-0C3B-474A-8B92-0CB71D39C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1BA9-388A-494E-9654-20ABC7CA80C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64431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683B9-430D-49CB-A55E-059D4D338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862512-21C9-4FF0-A509-31EAAC23A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E74E3A-5A64-46C6-AB4C-D44BC8FE7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74880C-9AFA-4B62-A998-43F7CE115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AB8EEC-A8C3-4259-9A6F-45979CBF7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C29352-D46F-4EA3-B8C3-8B6BE69F1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3656-BA9F-4BD7-992D-18043BF3B11A}" type="datetimeFigureOut">
              <a:rPr lang="aa-ET" smtClean="0"/>
              <a:t>07/21/2019</a:t>
            </a:fld>
            <a:endParaRPr lang="aa-E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D4F2A2-9182-4B83-B52B-5A4E55368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5B933C-B42B-47EC-B44C-F292E9203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1BA9-388A-494E-9654-20ABC7CA80C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883014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66DAD-67D7-4FE7-B458-28A718274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0F73A8-1869-4D46-9803-9AA2EDADD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3656-BA9F-4BD7-992D-18043BF3B11A}" type="datetimeFigureOut">
              <a:rPr lang="aa-ET" smtClean="0"/>
              <a:t>07/21/2019</a:t>
            </a:fld>
            <a:endParaRPr lang="aa-E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836B-9C52-41F3-8CF1-0AAC0F8B9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679F7A-9B5A-4C48-9C5C-D50D35665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1BA9-388A-494E-9654-20ABC7CA80C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89636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813C8B-C797-4428-9877-D792CEEF7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3656-BA9F-4BD7-992D-18043BF3B11A}" type="datetimeFigureOut">
              <a:rPr lang="aa-ET" smtClean="0"/>
              <a:t>07/21/2019</a:t>
            </a:fld>
            <a:endParaRPr lang="aa-E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5E8B91-913A-4211-BF7A-B594F30ED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252F65-0C3A-4B5F-B902-26BE1D6E2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1BA9-388A-494E-9654-20ABC7CA80C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19982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39F90-6A7B-4C1E-94D2-F42401B56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ED90E-7DFC-446D-B3AB-3F2AB2B37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B94F5C-397E-479D-9F1E-4110CB7231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4C5CF-6C75-46D6-921F-2CFC9E419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3656-BA9F-4BD7-992D-18043BF3B11A}" type="datetimeFigureOut">
              <a:rPr lang="aa-ET" smtClean="0"/>
              <a:t>07/21/2019</a:t>
            </a:fld>
            <a:endParaRPr lang="aa-E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343774-988B-4859-9E5B-FB5DFDD57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AA2B31-971A-450B-A707-D05F499D3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1BA9-388A-494E-9654-20ABC7CA80C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33087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73DD5-9EBC-45B9-9518-361CA51A1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DDE73D-99DC-4F64-AB86-31E409A5BB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a-E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7CE4EA-09C7-4C65-956B-3E03940CB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187C5-732E-4BEC-BA98-4ADD0DD85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3656-BA9F-4BD7-992D-18043BF3B11A}" type="datetimeFigureOut">
              <a:rPr lang="aa-ET" smtClean="0"/>
              <a:t>07/21/2019</a:t>
            </a:fld>
            <a:endParaRPr lang="aa-E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A66AE0-D2F2-4D7B-823D-F898F78DC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511F9C-66D7-4D58-AE43-ABD4DB740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1BA9-388A-494E-9654-20ABC7CA80C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99307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637AB5-F727-44D1-BFEA-DDC50F8AA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A8317A-EAF9-4669-9DE0-3EF2DBD8E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4CDB6-D3D1-469C-879F-972B739D85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D3656-BA9F-4BD7-992D-18043BF3B11A}" type="datetimeFigureOut">
              <a:rPr lang="aa-ET" smtClean="0"/>
              <a:t>07/21/2019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9ABCA-F0DC-41E2-AAF9-EBEC338F17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18F73-0476-4551-B2CF-D465C8C24E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91BA9-388A-494E-9654-20ABC7CA80C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252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a-E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2D1A845-9B92-4C5A-AE95-ABAD4A43CA8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12FA24D-D5D1-4707-8964-DF3E4B1662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55DC4-E442-4877-A658-CED04E0578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EB05EED-3552-4296-A568-3C531F0F89B5}" type="datetimeFigureOut">
              <a:rPr lang="en-US"/>
              <a:pPr>
                <a:defRPr/>
              </a:pPr>
              <a:t>7/21/2019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39D37-7F87-4F86-9A0A-3E0CC519C4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A6FAA-92F2-4440-8765-5FDD05B1F2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12D6A45-D663-4884-92A7-F5C9A64D92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6">
            <a:extLst>
              <a:ext uri="{FF2B5EF4-FFF2-40B4-BE49-F238E27FC236}">
                <a16:creationId xmlns:a16="http://schemas.microsoft.com/office/drawing/2014/main" id="{2FB4A92E-30E7-4240-9F40-B15F6D48E6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77657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BF20E85-6409-4D43-9A15-6D5F9E5846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D601497-750A-4849-AC8C-7B7DA6C9E2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55DC4-E442-4877-A658-CED04E0578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376CFD7-E746-402A-BA05-4660023BA573}" type="datetimeFigureOut">
              <a:rPr lang="en-US"/>
              <a:pPr>
                <a:defRPr/>
              </a:pPr>
              <a:t>7/21/2019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39D37-7F87-4F86-9A0A-3E0CC519C4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A6FAA-92F2-4440-8765-5FDD05B1F2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04445FF-E3A8-490F-BBD1-15F132B220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6">
            <a:extLst>
              <a:ext uri="{FF2B5EF4-FFF2-40B4-BE49-F238E27FC236}">
                <a16:creationId xmlns:a16="http://schemas.microsoft.com/office/drawing/2014/main" id="{A2696BF9-8447-427B-9787-5F37E9C7F78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1762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2D1A845-9B92-4C5A-AE95-ABAD4A43CA8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12FA24D-D5D1-4707-8964-DF3E4B1662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55DC4-E442-4877-A658-CED04E0578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EB05EED-3552-4296-A568-3C531F0F89B5}" type="datetimeFigureOut">
              <a:rPr lang="en-US"/>
              <a:pPr>
                <a:defRPr/>
              </a:pPr>
              <a:t>7/21/2019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39D37-7F87-4F86-9A0A-3E0CC519C4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A6FAA-92F2-4440-8765-5FDD05B1F2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12D6A45-D663-4884-92A7-F5C9A64D92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6">
            <a:extLst>
              <a:ext uri="{FF2B5EF4-FFF2-40B4-BE49-F238E27FC236}">
                <a16:creationId xmlns:a16="http://schemas.microsoft.com/office/drawing/2014/main" id="{2FB4A92E-30E7-4240-9F40-B15F6D48E6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54488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aids.org/en/topics/2025_target_sett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6">
            <a:extLst>
              <a:ext uri="{FF2B5EF4-FFF2-40B4-BE49-F238E27FC236}">
                <a16:creationId xmlns:a16="http://schemas.microsoft.com/office/drawing/2014/main" id="{48B4121F-92EE-49D2-AD24-77759357A3FB}"/>
              </a:ext>
            </a:extLst>
          </p:cNvPr>
          <p:cNvSpPr txBox="1">
            <a:spLocks/>
          </p:cNvSpPr>
          <p:nvPr/>
        </p:nvSpPr>
        <p:spPr bwMode="auto">
          <a:xfrm>
            <a:off x="822121" y="404813"/>
            <a:ext cx="2935288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45720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1100" dirty="0">
                <a:solidFill>
                  <a:srgbClr val="000000"/>
                </a:solidFill>
                <a:cs typeface="Arial" panose="020B0604020202020204" pitchFamily="34" charset="0"/>
              </a:rPr>
              <a:t>IAS 2019 | July 2019</a:t>
            </a:r>
          </a:p>
        </p:txBody>
      </p:sp>
      <p:sp>
        <p:nvSpPr>
          <p:cNvPr id="6147" name="Title 1">
            <a:extLst>
              <a:ext uri="{FF2B5EF4-FFF2-40B4-BE49-F238E27FC236}">
                <a16:creationId xmlns:a16="http://schemas.microsoft.com/office/drawing/2014/main" id="{13473025-B00E-4D54-B03B-18ADA0D9AB96}"/>
              </a:ext>
            </a:extLst>
          </p:cNvPr>
          <p:cNvSpPr txBox="1">
            <a:spLocks/>
          </p:cNvSpPr>
          <p:nvPr/>
        </p:nvSpPr>
        <p:spPr bwMode="auto">
          <a:xfrm>
            <a:off x="822121" y="870547"/>
            <a:ext cx="10754183" cy="1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0" defTabSz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rgbClr val="33CCCC"/>
                </a:solidFill>
                <a:latin typeface="Calibri" panose="020F0502020204030204"/>
                <a:ea typeface="+mn-ea"/>
              </a:rPr>
              <a:t>2025 AIDS Targets: </a:t>
            </a:r>
            <a:r>
              <a:rPr lang="en-GB" sz="4000" dirty="0">
                <a:solidFill>
                  <a:srgbClr val="33CCCC"/>
                </a:solidFill>
                <a:latin typeface="Calibri" panose="020F0502020204030204"/>
                <a:ea typeface="+mn-ea"/>
              </a:rPr>
              <a:t>Next Steps</a:t>
            </a:r>
          </a:p>
          <a:p>
            <a:pPr lvl="0" defTabSz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800" dirty="0">
              <a:solidFill>
                <a:srgbClr val="33CCCC"/>
              </a:solidFill>
              <a:latin typeface="Calibri" panose="020F0502020204030204"/>
              <a:ea typeface="+mn-ea"/>
            </a:endParaRPr>
          </a:p>
          <a:p>
            <a:pPr lvl="0" defTabSz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800" dirty="0">
              <a:solidFill>
                <a:srgbClr val="33CCCC"/>
              </a:solidFill>
              <a:latin typeface="Calibri" panose="020F0502020204030204"/>
              <a:ea typeface="+mn-ea"/>
            </a:endParaRPr>
          </a:p>
          <a:p>
            <a:pPr lvl="0" algn="r" defTabSz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800" dirty="0">
                <a:solidFill>
                  <a:srgbClr val="33CCCC"/>
                </a:solidFill>
                <a:latin typeface="Calibri" panose="020F0502020204030204"/>
                <a:ea typeface="+mn-ea"/>
              </a:rPr>
              <a:t>Jose A. Izazola</a:t>
            </a:r>
          </a:p>
          <a:p>
            <a:pPr lvl="0" algn="r" defTabSz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800" dirty="0">
                <a:solidFill>
                  <a:srgbClr val="33CCCC"/>
                </a:solidFill>
                <a:latin typeface="Calibri" panose="020F0502020204030204"/>
                <a:ea typeface="+mn-ea"/>
              </a:rPr>
              <a:t>UNAIDS </a:t>
            </a:r>
            <a:endParaRPr lang="en-US" sz="2800" dirty="0">
              <a:solidFill>
                <a:srgbClr val="33CCCC"/>
              </a:solidFill>
              <a:latin typeface="Calibri" panose="020F0502020204030204"/>
              <a:ea typeface="+mn-ea"/>
            </a:endParaRPr>
          </a:p>
        </p:txBody>
      </p:sp>
      <p:pic>
        <p:nvPicPr>
          <p:cNvPr id="6150" name="Picture 7">
            <a:extLst>
              <a:ext uri="{FF2B5EF4-FFF2-40B4-BE49-F238E27FC236}">
                <a16:creationId xmlns:a16="http://schemas.microsoft.com/office/drawing/2014/main" id="{89ED4D3D-C79C-4118-92DB-2C3FAB003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20279"/>
            <a:ext cx="12191999" cy="276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D908A5C-F496-4A16-85D7-6C0959B2C1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9561" y="5987453"/>
            <a:ext cx="3952875" cy="8858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D1FC0D-DF35-4BF8-AFBB-8F3D70E54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</a:t>
            </a:r>
            <a:endParaRPr lang="aa-ET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640E1-DE39-480B-9AB8-62119E927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320040"/>
            <a:ext cx="6894405" cy="6217920"/>
          </a:xfrm>
        </p:spPr>
        <p:txBody>
          <a:bodyPr anchor="ctr">
            <a:normAutofit lnSpcReduction="10000"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Update inventory of services with proven impact in the HIV response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Propose targets for 2025 to meet existing impact goal for 2030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Estimate impact on incidence and mortality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Unit costs for service delivery including integrated service delivery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Estimate resource needs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Consider potential long-term impact of future technologies (e.g. vaccines for HIV and TB, injectable ART,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82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401D6F-3733-4E72-9357-D004D1BA75AD}"/>
              </a:ext>
            </a:extLst>
          </p:cNvPr>
          <p:cNvSpPr txBox="1"/>
          <p:nvPr/>
        </p:nvSpPr>
        <p:spPr>
          <a:xfrm>
            <a:off x="0" y="-1"/>
            <a:ext cx="12192000" cy="998820"/>
          </a:xfrm>
          <a:prstGeom prst="rect">
            <a:avLst/>
          </a:prstGeom>
          <a:noFill/>
        </p:spPr>
        <p:txBody>
          <a:bodyPr wrap="square" tIns="90000" rtlCol="0">
            <a:spAutoFit/>
          </a:bodyPr>
          <a:lstStyle/>
          <a:p>
            <a:pPr algn="ctr"/>
            <a:r>
              <a:rPr lang="en-CH" sz="2800" b="1" dirty="0">
                <a:solidFill>
                  <a:srgbClr val="33CCCC"/>
                </a:solidFill>
                <a:cs typeface="Myanmar Text" panose="020B0502040204020203" pitchFamily="34" charset="0"/>
              </a:rPr>
              <a:t>2025 programmatic targets and 2020‒2030 resource needs and impact estimates</a:t>
            </a:r>
            <a:endParaRPr lang="en-US" sz="2800" b="1" dirty="0">
              <a:solidFill>
                <a:srgbClr val="33CCCC"/>
              </a:solidFill>
              <a:cs typeface="Myanmar Text" panose="020B0502040204020203" pitchFamily="34" charset="0"/>
            </a:endParaRPr>
          </a:p>
          <a:p>
            <a:pPr algn="ctr"/>
            <a:r>
              <a:rPr lang="en-US" sz="2800" u="sng" dirty="0">
                <a:solidFill>
                  <a:srgbClr val="33CCCC"/>
                </a:solidFill>
                <a:cs typeface="Myanmar Text" panose="020B0502040204020203" pitchFamily="34" charset="0"/>
              </a:rPr>
              <a:t>Progress up to date</a:t>
            </a:r>
            <a:endParaRPr lang="en-CH" sz="2800" u="sng" dirty="0">
              <a:solidFill>
                <a:srgbClr val="33CCCC"/>
              </a:solidFill>
              <a:cs typeface="Myanmar Text" panose="020B0502040204020203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D841CEF-1388-41BA-84BE-949382A85509}"/>
              </a:ext>
            </a:extLst>
          </p:cNvPr>
          <p:cNvGrpSpPr/>
          <p:nvPr/>
        </p:nvGrpSpPr>
        <p:grpSpPr>
          <a:xfrm>
            <a:off x="526821" y="1078331"/>
            <a:ext cx="11449831" cy="5791176"/>
            <a:chOff x="526821" y="1078331"/>
            <a:chExt cx="11449831" cy="5791176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8D1A551C-1601-4A74-BB8F-15544C7EA0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59883" y="6121526"/>
              <a:ext cx="7961084" cy="1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FDD3283-3DC3-4E7D-8675-87BEC9930391}"/>
                </a:ext>
              </a:extLst>
            </p:cNvPr>
            <p:cNvSpPr txBox="1"/>
            <p:nvPr/>
          </p:nvSpPr>
          <p:spPr>
            <a:xfrm>
              <a:off x="1755598" y="6206525"/>
              <a:ext cx="10300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H" b="1">
                  <a:solidFill>
                    <a:schemeClr val="accent1"/>
                  </a:solidFill>
                </a:rPr>
                <a:t>May </a:t>
              </a:r>
            </a:p>
            <a:p>
              <a:pPr algn="ctr"/>
              <a:r>
                <a:rPr lang="en-CH" b="1">
                  <a:solidFill>
                    <a:schemeClr val="accent1"/>
                  </a:solidFill>
                </a:rPr>
                <a:t>2018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1B58629-C53F-4F81-A291-FF382D7B9A74}"/>
                </a:ext>
              </a:extLst>
            </p:cNvPr>
            <p:cNvSpPr txBox="1"/>
            <p:nvPr/>
          </p:nvSpPr>
          <p:spPr>
            <a:xfrm>
              <a:off x="5209642" y="6206525"/>
              <a:ext cx="12723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H" b="1">
                  <a:solidFill>
                    <a:schemeClr val="accent1"/>
                  </a:solidFill>
                </a:rPr>
                <a:t>January </a:t>
              </a:r>
            </a:p>
            <a:p>
              <a:pPr algn="ctr"/>
              <a:r>
                <a:rPr lang="en-CH" b="1">
                  <a:solidFill>
                    <a:schemeClr val="accent1"/>
                  </a:solidFill>
                </a:rPr>
                <a:t>2019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320489E-46DE-4D58-854B-CCA948D7E8E0}"/>
                </a:ext>
              </a:extLst>
            </p:cNvPr>
            <p:cNvSpPr txBox="1"/>
            <p:nvPr/>
          </p:nvSpPr>
          <p:spPr>
            <a:xfrm>
              <a:off x="8524186" y="6223176"/>
              <a:ext cx="13659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H" b="1">
                  <a:solidFill>
                    <a:schemeClr val="accent1"/>
                  </a:solidFill>
                </a:rPr>
                <a:t>July  </a:t>
              </a:r>
            </a:p>
            <a:p>
              <a:pPr algn="ctr"/>
              <a:r>
                <a:rPr lang="en-CH" b="1">
                  <a:solidFill>
                    <a:schemeClr val="accent1"/>
                  </a:solidFill>
                </a:rPr>
                <a:t>2019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4943C2D-0831-45BB-BF29-C7868E3CA6A6}"/>
                </a:ext>
              </a:extLst>
            </p:cNvPr>
            <p:cNvSpPr txBox="1"/>
            <p:nvPr/>
          </p:nvSpPr>
          <p:spPr>
            <a:xfrm>
              <a:off x="1536186" y="5704748"/>
              <a:ext cx="970267" cy="4719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en-CH" b="1" dirty="0"/>
                <a:t>SC</a:t>
              </a:r>
            </a:p>
            <a:p>
              <a:pPr algn="ctr"/>
              <a:r>
                <a:rPr lang="en-CH" b="1" dirty="0"/>
                <a:t>creation</a:t>
              </a:r>
            </a:p>
          </p:txBody>
        </p:sp>
        <p:sp>
          <p:nvSpPr>
            <p:cNvPr id="16" name="Callout: Down Arrow 15">
              <a:extLst>
                <a:ext uri="{FF2B5EF4-FFF2-40B4-BE49-F238E27FC236}">
                  <a16:creationId xmlns:a16="http://schemas.microsoft.com/office/drawing/2014/main" id="{C06E41D9-C680-4F8A-B651-A74ADF42F7D3}"/>
                </a:ext>
              </a:extLst>
            </p:cNvPr>
            <p:cNvSpPr/>
            <p:nvPr/>
          </p:nvSpPr>
          <p:spPr>
            <a:xfrm>
              <a:off x="4181997" y="4858003"/>
              <a:ext cx="1016168" cy="1165578"/>
            </a:xfrm>
            <a:prstGeom prst="downArrowCallou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CH" b="1" dirty="0">
                  <a:solidFill>
                    <a:schemeClr val="tx1"/>
                  </a:solidFill>
                </a:rPr>
                <a:t>SC</a:t>
              </a:r>
              <a:r>
                <a:rPr lang="en-US" b="1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n-CH" b="1" dirty="0">
                  <a:solidFill>
                    <a:schemeClr val="tx1"/>
                  </a:solidFill>
                </a:rPr>
                <a:t>October</a:t>
              </a:r>
              <a:endParaRPr lang="en-CH" dirty="0">
                <a:solidFill>
                  <a:schemeClr val="tx1"/>
                </a:solidFill>
              </a:endParaRPr>
            </a:p>
          </p:txBody>
        </p:sp>
        <p:sp>
          <p:nvSpPr>
            <p:cNvPr id="17" name="Callout: Down Arrow 16">
              <a:extLst>
                <a:ext uri="{FF2B5EF4-FFF2-40B4-BE49-F238E27FC236}">
                  <a16:creationId xmlns:a16="http://schemas.microsoft.com/office/drawing/2014/main" id="{37A1F9F6-EF74-4F84-9729-FD87B94315B9}"/>
                </a:ext>
              </a:extLst>
            </p:cNvPr>
            <p:cNvSpPr/>
            <p:nvPr/>
          </p:nvSpPr>
          <p:spPr>
            <a:xfrm>
              <a:off x="2124755" y="4858003"/>
              <a:ext cx="1249452" cy="1165578"/>
            </a:xfrm>
            <a:prstGeom prst="downArrowCallou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CH" b="1">
                  <a:solidFill>
                    <a:schemeClr val="tx1"/>
                  </a:solidFill>
                </a:rPr>
                <a:t>SC</a:t>
              </a:r>
            </a:p>
            <a:p>
              <a:pPr algn="ctr"/>
              <a:r>
                <a:rPr lang="en-CH" b="1">
                  <a:solidFill>
                    <a:schemeClr val="tx1"/>
                  </a:solidFill>
                </a:rPr>
                <a:t>(Virtual)</a:t>
              </a:r>
            </a:p>
            <a:p>
              <a:pPr algn="ctr"/>
              <a:r>
                <a:rPr lang="en-CH" b="1">
                  <a:solidFill>
                    <a:schemeClr val="tx1"/>
                  </a:solidFill>
                </a:rPr>
                <a:t>July</a:t>
              </a:r>
            </a:p>
          </p:txBody>
        </p:sp>
        <p:sp>
          <p:nvSpPr>
            <p:cNvPr id="31" name="Callout: Up Arrow 30">
              <a:extLst>
                <a:ext uri="{FF2B5EF4-FFF2-40B4-BE49-F238E27FC236}">
                  <a16:creationId xmlns:a16="http://schemas.microsoft.com/office/drawing/2014/main" id="{07FBB7AF-C775-48A2-8430-7B5D50D39BEA}"/>
                </a:ext>
              </a:extLst>
            </p:cNvPr>
            <p:cNvSpPr/>
            <p:nvPr/>
          </p:nvSpPr>
          <p:spPr>
            <a:xfrm>
              <a:off x="6141549" y="1722315"/>
              <a:ext cx="3344519" cy="699347"/>
            </a:xfrm>
            <a:prstGeom prst="upArrowCallout">
              <a:avLst>
                <a:gd name="adj1" fmla="val 17977"/>
                <a:gd name="adj2" fmla="val 25000"/>
                <a:gd name="adj3" fmla="val 25000"/>
                <a:gd name="adj4" fmla="val 6497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H" b="1">
                  <a:solidFill>
                    <a:schemeClr val="bg1"/>
                  </a:solidFill>
                </a:rPr>
                <a:t>Country ICs</a:t>
              </a:r>
            </a:p>
          </p:txBody>
        </p:sp>
        <p:sp>
          <p:nvSpPr>
            <p:cNvPr id="33" name="Arrow: Pentagon 32">
              <a:extLst>
                <a:ext uri="{FF2B5EF4-FFF2-40B4-BE49-F238E27FC236}">
                  <a16:creationId xmlns:a16="http://schemas.microsoft.com/office/drawing/2014/main" id="{C4F4188F-8735-47D8-8CEC-B5347A26EC86}"/>
                </a:ext>
              </a:extLst>
            </p:cNvPr>
            <p:cNvSpPr/>
            <p:nvPr/>
          </p:nvSpPr>
          <p:spPr>
            <a:xfrm>
              <a:off x="526821" y="1078331"/>
              <a:ext cx="1451113" cy="582790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H" dirty="0">
                  <a:solidFill>
                    <a:schemeClr val="tx1"/>
                  </a:solidFill>
                </a:rPr>
                <a:t>Preparation</a:t>
              </a:r>
            </a:p>
          </p:txBody>
        </p:sp>
        <p:sp>
          <p:nvSpPr>
            <p:cNvPr id="34" name="Arrow: Pentagon 33">
              <a:extLst>
                <a:ext uri="{FF2B5EF4-FFF2-40B4-BE49-F238E27FC236}">
                  <a16:creationId xmlns:a16="http://schemas.microsoft.com/office/drawing/2014/main" id="{39D85A0B-4F2B-4155-AB23-AE20BABDD5A0}"/>
                </a:ext>
              </a:extLst>
            </p:cNvPr>
            <p:cNvSpPr/>
            <p:nvPr/>
          </p:nvSpPr>
          <p:spPr>
            <a:xfrm>
              <a:off x="5727748" y="1078331"/>
              <a:ext cx="6248904" cy="582790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H" b="1" dirty="0">
                  <a:solidFill>
                    <a:schemeClr val="tx1"/>
                  </a:solidFill>
                </a:rPr>
                <a:t>Target Setting, Impact Estimation</a:t>
              </a:r>
              <a:endParaRPr lang="en-CH" b="1" dirty="0">
                <a:solidFill>
                  <a:srgbClr val="FF0000"/>
                </a:solidFill>
              </a:endParaRPr>
            </a:p>
          </p:txBody>
        </p:sp>
        <p:sp>
          <p:nvSpPr>
            <p:cNvPr id="36" name="Arrow: Pentagon 35">
              <a:extLst>
                <a:ext uri="{FF2B5EF4-FFF2-40B4-BE49-F238E27FC236}">
                  <a16:creationId xmlns:a16="http://schemas.microsoft.com/office/drawing/2014/main" id="{19B6817E-29EF-4D0A-B296-09CE1496A8E3}"/>
                </a:ext>
              </a:extLst>
            </p:cNvPr>
            <p:cNvSpPr/>
            <p:nvPr/>
          </p:nvSpPr>
          <p:spPr>
            <a:xfrm>
              <a:off x="4732654" y="3141611"/>
              <a:ext cx="1644783" cy="77591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36000" bIns="36000" rtlCol="0" anchor="ctr"/>
            <a:lstStyle/>
            <a:p>
              <a:r>
                <a:rPr lang="en-CH" b="1">
                  <a:solidFill>
                    <a:schemeClr val="tx1"/>
                  </a:solidFill>
                </a:rPr>
                <a:t>Q4-2018:</a:t>
              </a:r>
            </a:p>
            <a:p>
              <a:r>
                <a:rPr lang="en-CH" b="1">
                  <a:solidFill>
                    <a:schemeClr val="tx1"/>
                  </a:solidFill>
                </a:rPr>
                <a:t>Testing and Treatment</a:t>
              </a:r>
            </a:p>
          </p:txBody>
        </p:sp>
        <p:sp>
          <p:nvSpPr>
            <p:cNvPr id="37" name="Arrow: Pentagon 36">
              <a:extLst>
                <a:ext uri="{FF2B5EF4-FFF2-40B4-BE49-F238E27FC236}">
                  <a16:creationId xmlns:a16="http://schemas.microsoft.com/office/drawing/2014/main" id="{DC818A19-A1E6-4DCF-894E-8B919D4ED6F5}"/>
                </a:ext>
              </a:extLst>
            </p:cNvPr>
            <p:cNvSpPr/>
            <p:nvPr/>
          </p:nvSpPr>
          <p:spPr>
            <a:xfrm>
              <a:off x="6333542" y="4221143"/>
              <a:ext cx="1644783" cy="700049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36000" bIns="36000" rtlCol="0" anchor="ctr"/>
            <a:lstStyle/>
            <a:p>
              <a:r>
                <a:rPr lang="en-CH" b="1" dirty="0">
                  <a:solidFill>
                    <a:schemeClr val="tx1"/>
                  </a:solidFill>
                </a:rPr>
                <a:t>Q1-2019:</a:t>
              </a:r>
            </a:p>
            <a:p>
              <a:r>
                <a:rPr lang="en-CH" b="1" dirty="0">
                  <a:solidFill>
                    <a:schemeClr val="tx1"/>
                  </a:solidFill>
                </a:rPr>
                <a:t>Primary Prevention</a:t>
              </a:r>
            </a:p>
          </p:txBody>
        </p:sp>
        <p:sp>
          <p:nvSpPr>
            <p:cNvPr id="38" name="Arrow: Pentagon 37">
              <a:extLst>
                <a:ext uri="{FF2B5EF4-FFF2-40B4-BE49-F238E27FC236}">
                  <a16:creationId xmlns:a16="http://schemas.microsoft.com/office/drawing/2014/main" id="{DDED0E13-74CC-44E3-8DE1-E98B6D92CF0F}"/>
                </a:ext>
              </a:extLst>
            </p:cNvPr>
            <p:cNvSpPr/>
            <p:nvPr/>
          </p:nvSpPr>
          <p:spPr>
            <a:xfrm>
              <a:off x="7709712" y="3141611"/>
              <a:ext cx="2055978" cy="77591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36000" bIns="36000" rtlCol="0" anchor="ctr"/>
            <a:lstStyle/>
            <a:p>
              <a:r>
                <a:rPr lang="en-CH" b="1">
                  <a:solidFill>
                    <a:schemeClr val="tx1"/>
                  </a:solidFill>
                </a:rPr>
                <a:t>Q2-2019: </a:t>
              </a:r>
            </a:p>
            <a:p>
              <a:r>
                <a:rPr lang="en-CH" b="1">
                  <a:solidFill>
                    <a:schemeClr val="tx1"/>
                  </a:solidFill>
                </a:rPr>
                <a:t>Enablers: social and programme</a:t>
              </a:r>
            </a:p>
          </p:txBody>
        </p:sp>
        <p:sp>
          <p:nvSpPr>
            <p:cNvPr id="42" name="Arrow: Pentagon 41">
              <a:extLst>
                <a:ext uri="{FF2B5EF4-FFF2-40B4-BE49-F238E27FC236}">
                  <a16:creationId xmlns:a16="http://schemas.microsoft.com/office/drawing/2014/main" id="{E60822EC-8E28-4606-A0D3-E6F39571872E}"/>
                </a:ext>
              </a:extLst>
            </p:cNvPr>
            <p:cNvSpPr/>
            <p:nvPr/>
          </p:nvSpPr>
          <p:spPr>
            <a:xfrm>
              <a:off x="1558224" y="3141610"/>
              <a:ext cx="2894818" cy="775910"/>
            </a:xfrm>
            <a:prstGeom prst="homePlat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H" b="1" dirty="0">
                  <a:solidFill>
                    <a:schemeClr val="bg1"/>
                  </a:solidFill>
                </a:rPr>
                <a:t>Technical consultation meetings</a:t>
              </a:r>
            </a:p>
          </p:txBody>
        </p:sp>
        <p:sp>
          <p:nvSpPr>
            <p:cNvPr id="44" name="Arc 43">
              <a:extLst>
                <a:ext uri="{FF2B5EF4-FFF2-40B4-BE49-F238E27FC236}">
                  <a16:creationId xmlns:a16="http://schemas.microsoft.com/office/drawing/2014/main" id="{9EDCD3F0-88FC-4F88-9E9D-F396F0FB4EC1}"/>
                </a:ext>
              </a:extLst>
            </p:cNvPr>
            <p:cNvSpPr/>
            <p:nvPr/>
          </p:nvSpPr>
          <p:spPr>
            <a:xfrm rot="10800000">
              <a:off x="5800035" y="3508057"/>
              <a:ext cx="1134562" cy="920743"/>
            </a:xfrm>
            <a:prstGeom prst="arc">
              <a:avLst>
                <a:gd name="adj1" fmla="val 17766860"/>
                <a:gd name="adj2" fmla="val 0"/>
              </a:avLst>
            </a:prstGeom>
            <a:ln w="3810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H" sz="3200"/>
            </a:p>
          </p:txBody>
        </p:sp>
        <p:sp>
          <p:nvSpPr>
            <p:cNvPr id="45" name="Arc 44">
              <a:extLst>
                <a:ext uri="{FF2B5EF4-FFF2-40B4-BE49-F238E27FC236}">
                  <a16:creationId xmlns:a16="http://schemas.microsoft.com/office/drawing/2014/main" id="{F138EF04-D709-460D-A0E3-0B4F7FCFCA7E}"/>
                </a:ext>
              </a:extLst>
            </p:cNvPr>
            <p:cNvSpPr/>
            <p:nvPr/>
          </p:nvSpPr>
          <p:spPr>
            <a:xfrm rot="5400000">
              <a:off x="7417301" y="3611230"/>
              <a:ext cx="775914" cy="612586"/>
            </a:xfrm>
            <a:prstGeom prst="arc">
              <a:avLst>
                <a:gd name="adj1" fmla="val 16503562"/>
                <a:gd name="adj2" fmla="val 0"/>
              </a:avLst>
            </a:prstGeom>
            <a:ln w="3810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H" sz="320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1E069C7-5114-495E-9600-77F854F1BA9C}"/>
                </a:ext>
              </a:extLst>
            </p:cNvPr>
            <p:cNvSpPr txBox="1"/>
            <p:nvPr/>
          </p:nvSpPr>
          <p:spPr>
            <a:xfrm>
              <a:off x="6370228" y="3166494"/>
              <a:ext cx="127231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H" b="1" dirty="0">
                  <a:solidFill>
                    <a:srgbClr val="FF0000"/>
                  </a:solidFill>
                </a:rPr>
                <a:t>Bridging by SC members</a:t>
              </a:r>
            </a:p>
          </p:txBody>
        </p:sp>
        <p:sp>
          <p:nvSpPr>
            <p:cNvPr id="47" name="Arrow: Pentagon 46">
              <a:extLst>
                <a:ext uri="{FF2B5EF4-FFF2-40B4-BE49-F238E27FC236}">
                  <a16:creationId xmlns:a16="http://schemas.microsoft.com/office/drawing/2014/main" id="{54258C88-7012-4865-8E1D-4B054F58E8CA}"/>
                </a:ext>
              </a:extLst>
            </p:cNvPr>
            <p:cNvSpPr/>
            <p:nvPr/>
          </p:nvSpPr>
          <p:spPr>
            <a:xfrm>
              <a:off x="8229599" y="4944290"/>
              <a:ext cx="1791367" cy="524509"/>
            </a:xfrm>
            <a:prstGeom prst="homePlat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H" b="1" dirty="0">
                  <a:solidFill>
                    <a:schemeClr val="tx1"/>
                  </a:solidFill>
                </a:rPr>
                <a:t>Dissemination</a:t>
              </a:r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IAS 2019</a:t>
              </a:r>
              <a:endParaRPr lang="en-CH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2D13C8BD-2F02-4D2E-BB8E-42527F511161}"/>
                </a:ext>
              </a:extLst>
            </p:cNvPr>
            <p:cNvSpPr/>
            <p:nvPr/>
          </p:nvSpPr>
          <p:spPr>
            <a:xfrm>
              <a:off x="4938253" y="2479006"/>
              <a:ext cx="6521563" cy="342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H" b="1">
                  <a:solidFill>
                    <a:schemeClr val="bg1"/>
                  </a:solidFill>
                </a:rPr>
                <a:t>Modelling group interacting with TGs</a:t>
              </a:r>
            </a:p>
          </p:txBody>
        </p:sp>
        <p:sp>
          <p:nvSpPr>
            <p:cNvPr id="52" name="Arrow: Pentagon 51">
              <a:extLst>
                <a:ext uri="{FF2B5EF4-FFF2-40B4-BE49-F238E27FC236}">
                  <a16:creationId xmlns:a16="http://schemas.microsoft.com/office/drawing/2014/main" id="{31F7981E-C20B-4A94-B1A4-E1CCF1F2CBBC}"/>
                </a:ext>
              </a:extLst>
            </p:cNvPr>
            <p:cNvSpPr/>
            <p:nvPr/>
          </p:nvSpPr>
          <p:spPr>
            <a:xfrm>
              <a:off x="8675919" y="4216552"/>
              <a:ext cx="1363372" cy="446846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36000" bIns="36000" rtlCol="0" anchor="ctr"/>
            <a:lstStyle/>
            <a:p>
              <a:r>
                <a:rPr lang="en-CH" b="1" dirty="0">
                  <a:solidFill>
                    <a:schemeClr val="tx1"/>
                  </a:solidFill>
                </a:rPr>
                <a:t>Q2-</a:t>
              </a:r>
              <a:r>
                <a:rPr lang="en-US" b="1" dirty="0">
                  <a:solidFill>
                    <a:schemeClr val="tx1"/>
                  </a:solidFill>
                </a:rPr>
                <a:t>3 </a:t>
              </a:r>
              <a:r>
                <a:rPr lang="en-CH" b="1" dirty="0">
                  <a:solidFill>
                    <a:schemeClr val="tx1"/>
                  </a:solidFill>
                </a:rPr>
                <a:t>2019: </a:t>
              </a:r>
              <a:r>
                <a:rPr lang="en-US" b="1" dirty="0">
                  <a:solidFill>
                    <a:schemeClr val="tx1"/>
                  </a:solidFill>
                </a:rPr>
                <a:t>PMTCT</a:t>
              </a:r>
              <a:endParaRPr lang="en-CH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53" name="Arc 52">
            <a:extLst>
              <a:ext uri="{FF2B5EF4-FFF2-40B4-BE49-F238E27FC236}">
                <a16:creationId xmlns:a16="http://schemas.microsoft.com/office/drawing/2014/main" id="{889A6693-60FF-4027-963F-1541319D5CE5}"/>
              </a:ext>
            </a:extLst>
          </p:cNvPr>
          <p:cNvSpPr/>
          <p:nvPr/>
        </p:nvSpPr>
        <p:spPr>
          <a:xfrm rot="19446555">
            <a:off x="5539690" y="3109525"/>
            <a:ext cx="2013711" cy="1139136"/>
          </a:xfrm>
          <a:prstGeom prst="arc">
            <a:avLst>
              <a:gd name="adj1" fmla="val 16503562"/>
              <a:gd name="adj2" fmla="val 0"/>
            </a:avLst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H" sz="3200"/>
          </a:p>
        </p:txBody>
      </p:sp>
      <p:sp>
        <p:nvSpPr>
          <p:cNvPr id="26" name="Callout: Down Arrow 25">
            <a:extLst>
              <a:ext uri="{FF2B5EF4-FFF2-40B4-BE49-F238E27FC236}">
                <a16:creationId xmlns:a16="http://schemas.microsoft.com/office/drawing/2014/main" id="{6B698B37-1D1D-4BF6-9936-3FFB6AAE5590}"/>
              </a:ext>
            </a:extLst>
          </p:cNvPr>
          <p:cNvSpPr/>
          <p:nvPr/>
        </p:nvSpPr>
        <p:spPr>
          <a:xfrm>
            <a:off x="3478696" y="4744983"/>
            <a:ext cx="653606" cy="1315327"/>
          </a:xfrm>
          <a:prstGeom prst="downArrowCallou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Brief to stake holders</a:t>
            </a:r>
            <a:endParaRPr lang="en-CH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215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401D6F-3733-4E72-9357-D004D1BA75AD}"/>
              </a:ext>
            </a:extLst>
          </p:cNvPr>
          <p:cNvSpPr txBox="1"/>
          <p:nvPr/>
        </p:nvSpPr>
        <p:spPr>
          <a:xfrm>
            <a:off x="0" y="-1"/>
            <a:ext cx="12192000" cy="567933"/>
          </a:xfrm>
          <a:prstGeom prst="rect">
            <a:avLst/>
          </a:prstGeom>
          <a:noFill/>
        </p:spPr>
        <p:txBody>
          <a:bodyPr wrap="square" tIns="90000" rtlCol="0">
            <a:spAutoFit/>
          </a:bodyPr>
          <a:lstStyle/>
          <a:p>
            <a:pPr algn="ctr"/>
            <a:r>
              <a:rPr lang="en-US" sz="2800" b="1" dirty="0">
                <a:solidFill>
                  <a:srgbClr val="33CCCC"/>
                </a:solidFill>
                <a:cs typeface="Myanmar Text" panose="020B0502040204020203" pitchFamily="34" charset="0"/>
              </a:rPr>
              <a:t>2025 programmatic targets and 2020‒2030 resource needs and impact estimates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E6174EC-E626-47CC-81C1-A9BABDFC6048}"/>
              </a:ext>
            </a:extLst>
          </p:cNvPr>
          <p:cNvGrpSpPr/>
          <p:nvPr/>
        </p:nvGrpSpPr>
        <p:grpSpPr>
          <a:xfrm>
            <a:off x="278579" y="695742"/>
            <a:ext cx="11913421" cy="6073382"/>
            <a:chOff x="278579" y="695742"/>
            <a:chExt cx="11913421" cy="6073382"/>
          </a:xfrm>
        </p:grpSpPr>
        <p:sp>
          <p:nvSpPr>
            <p:cNvPr id="121" name="Callout: Up Arrow 120">
              <a:extLst>
                <a:ext uri="{FF2B5EF4-FFF2-40B4-BE49-F238E27FC236}">
                  <a16:creationId xmlns:a16="http://schemas.microsoft.com/office/drawing/2014/main" id="{8824A79E-93CD-4CDD-9DD6-EAE301A5DDF8}"/>
                </a:ext>
              </a:extLst>
            </p:cNvPr>
            <p:cNvSpPr/>
            <p:nvPr/>
          </p:nvSpPr>
          <p:spPr>
            <a:xfrm>
              <a:off x="6788425" y="5769640"/>
              <a:ext cx="1063487" cy="422435"/>
            </a:xfrm>
            <a:prstGeom prst="upArrowCallou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b="1" dirty="0">
                <a:solidFill>
                  <a:schemeClr val="tx1"/>
                </a:solidFill>
                <a:cs typeface="Calibri"/>
              </a:endParaRPr>
            </a:p>
          </p:txBody>
        </p:sp>
        <p:sp>
          <p:nvSpPr>
            <p:cNvPr id="122" name="Callout: Up Arrow 121">
              <a:extLst>
                <a:ext uri="{FF2B5EF4-FFF2-40B4-BE49-F238E27FC236}">
                  <a16:creationId xmlns:a16="http://schemas.microsoft.com/office/drawing/2014/main" id="{9ED5CE05-13ED-4ED5-B762-20F46DF53AC7}"/>
                </a:ext>
              </a:extLst>
            </p:cNvPr>
            <p:cNvSpPr/>
            <p:nvPr/>
          </p:nvSpPr>
          <p:spPr>
            <a:xfrm>
              <a:off x="1528262" y="5733199"/>
              <a:ext cx="2198832" cy="507793"/>
            </a:xfrm>
            <a:prstGeom prst="upArrowCallou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b="1" dirty="0">
                <a:solidFill>
                  <a:schemeClr val="tx1"/>
                </a:solidFill>
                <a:cs typeface="Calibri"/>
              </a:endParaRP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8D1A551C-1601-4A74-BB8F-15544C7EA0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01123" y="5327021"/>
              <a:ext cx="10435773" cy="2014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320489E-46DE-4D58-854B-CCA948D7E8E0}"/>
                </a:ext>
              </a:extLst>
            </p:cNvPr>
            <p:cNvSpPr txBox="1"/>
            <p:nvPr/>
          </p:nvSpPr>
          <p:spPr>
            <a:xfrm>
              <a:off x="2952406" y="5267340"/>
              <a:ext cx="1627797" cy="505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en-US" sz="1600" b="1" dirty="0">
                  <a:solidFill>
                    <a:schemeClr val="accent1"/>
                  </a:solidFill>
                </a:rPr>
                <a:t>January </a:t>
              </a:r>
            </a:p>
            <a:p>
              <a:pPr algn="ctr">
                <a:lnSpc>
                  <a:spcPts val="1600"/>
                </a:lnSpc>
              </a:pPr>
              <a:r>
                <a:rPr lang="en-US" sz="1600" b="1" dirty="0">
                  <a:solidFill>
                    <a:schemeClr val="accent1"/>
                  </a:solidFill>
                </a:rPr>
                <a:t>2020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CA5A217-73FA-4AB3-BCDE-11D951EE0A7F}"/>
                </a:ext>
              </a:extLst>
            </p:cNvPr>
            <p:cNvSpPr txBox="1"/>
            <p:nvPr/>
          </p:nvSpPr>
          <p:spPr>
            <a:xfrm>
              <a:off x="10442883" y="5330289"/>
              <a:ext cx="1424439" cy="505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en-US" sz="1600" b="1" dirty="0">
                  <a:solidFill>
                    <a:schemeClr val="accent1"/>
                  </a:solidFill>
                </a:rPr>
                <a:t>January </a:t>
              </a:r>
            </a:p>
            <a:p>
              <a:pPr algn="ctr">
                <a:lnSpc>
                  <a:spcPts val="1600"/>
                </a:lnSpc>
              </a:pPr>
              <a:r>
                <a:rPr lang="en-US" sz="1600" b="1" dirty="0">
                  <a:solidFill>
                    <a:schemeClr val="accent1"/>
                  </a:solidFill>
                </a:rPr>
                <a:t>2021</a:t>
              </a:r>
            </a:p>
          </p:txBody>
        </p:sp>
        <p:sp>
          <p:nvSpPr>
            <p:cNvPr id="18" name="Callout: Down Arrow 17">
              <a:extLst>
                <a:ext uri="{FF2B5EF4-FFF2-40B4-BE49-F238E27FC236}">
                  <a16:creationId xmlns:a16="http://schemas.microsoft.com/office/drawing/2014/main" id="{E056CE8D-4E47-4C8D-BFE2-1B1191E3B34E}"/>
                </a:ext>
              </a:extLst>
            </p:cNvPr>
            <p:cNvSpPr/>
            <p:nvPr/>
          </p:nvSpPr>
          <p:spPr>
            <a:xfrm>
              <a:off x="1099687" y="4398522"/>
              <a:ext cx="852327" cy="868090"/>
            </a:xfrm>
            <a:prstGeom prst="downArrowCallout">
              <a:avLst>
                <a:gd name="adj1" fmla="val 16430"/>
                <a:gd name="adj2" fmla="val 25000"/>
                <a:gd name="adj3" fmla="val 25000"/>
                <a:gd name="adj4" fmla="val 64977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SC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Sept</a:t>
              </a:r>
              <a:endParaRPr lang="aa-ET" sz="1600" dirty="0">
                <a:solidFill>
                  <a:schemeClr val="tx1"/>
                </a:solidFill>
              </a:endParaRPr>
            </a:p>
          </p:txBody>
        </p:sp>
        <p:sp>
          <p:nvSpPr>
            <p:cNvPr id="19" name="Callout: Down Arrow 18">
              <a:extLst>
                <a:ext uri="{FF2B5EF4-FFF2-40B4-BE49-F238E27FC236}">
                  <a16:creationId xmlns:a16="http://schemas.microsoft.com/office/drawing/2014/main" id="{738E3DA9-24AA-4101-9337-8E2146CE0C1E}"/>
                </a:ext>
              </a:extLst>
            </p:cNvPr>
            <p:cNvSpPr/>
            <p:nvPr/>
          </p:nvSpPr>
          <p:spPr>
            <a:xfrm>
              <a:off x="8709139" y="4350856"/>
              <a:ext cx="870021" cy="927840"/>
            </a:xfrm>
            <a:prstGeom prst="downArrowCallou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SC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Sept</a:t>
              </a:r>
              <a:endParaRPr lang="aa-ET" sz="1600" dirty="0">
                <a:solidFill>
                  <a:schemeClr val="tx1"/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E6171DF-7419-48DD-A286-03170302869C}"/>
                </a:ext>
              </a:extLst>
            </p:cNvPr>
            <p:cNvSpPr txBox="1"/>
            <p:nvPr/>
          </p:nvSpPr>
          <p:spPr>
            <a:xfrm>
              <a:off x="9921993" y="4857126"/>
              <a:ext cx="1540349" cy="5055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en-US" sz="1600" b="1" dirty="0"/>
                <a:t>SC &amp; </a:t>
              </a:r>
            </a:p>
            <a:p>
              <a:pPr algn="ctr">
                <a:lnSpc>
                  <a:spcPts val="1600"/>
                </a:lnSpc>
              </a:pPr>
              <a:r>
                <a:rPr lang="en-US" sz="1600" b="1" dirty="0"/>
                <a:t>TWGs End</a:t>
              </a:r>
            </a:p>
          </p:txBody>
        </p:sp>
        <p:sp>
          <p:nvSpPr>
            <p:cNvPr id="32" name="Callout: Up Arrow 31">
              <a:extLst>
                <a:ext uri="{FF2B5EF4-FFF2-40B4-BE49-F238E27FC236}">
                  <a16:creationId xmlns:a16="http://schemas.microsoft.com/office/drawing/2014/main" id="{B93962A3-DB91-4C2A-9BC6-0E65AFAAE0DB}"/>
                </a:ext>
              </a:extLst>
            </p:cNvPr>
            <p:cNvSpPr/>
            <p:nvPr/>
          </p:nvSpPr>
          <p:spPr>
            <a:xfrm>
              <a:off x="4271928" y="1820651"/>
              <a:ext cx="3920461" cy="832384"/>
            </a:xfrm>
            <a:prstGeom prst="up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Country ICs / NSPs</a:t>
              </a:r>
              <a:endParaRPr lang="aa-ET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Arrow: Pentagon 34">
              <a:extLst>
                <a:ext uri="{FF2B5EF4-FFF2-40B4-BE49-F238E27FC236}">
                  <a16:creationId xmlns:a16="http://schemas.microsoft.com/office/drawing/2014/main" id="{4E1BAAC8-8B65-4F21-BE97-7B6CD307DE7E}"/>
                </a:ext>
              </a:extLst>
            </p:cNvPr>
            <p:cNvSpPr/>
            <p:nvPr/>
          </p:nvSpPr>
          <p:spPr>
            <a:xfrm>
              <a:off x="3976930" y="1231448"/>
              <a:ext cx="6419832" cy="579793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Update / fine turning / Validation Country Ownership</a:t>
              </a:r>
              <a:endParaRPr lang="aa-E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Arrow: Pentagon 38">
              <a:extLst>
                <a:ext uri="{FF2B5EF4-FFF2-40B4-BE49-F238E27FC236}">
                  <a16:creationId xmlns:a16="http://schemas.microsoft.com/office/drawing/2014/main" id="{F6D4888C-0909-488B-9025-B6E5905070C3}"/>
                </a:ext>
              </a:extLst>
            </p:cNvPr>
            <p:cNvSpPr/>
            <p:nvPr/>
          </p:nvSpPr>
          <p:spPr>
            <a:xfrm>
              <a:off x="5015730" y="3331018"/>
              <a:ext cx="1715057" cy="69627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36000" bIns="36000" rtlCol="0" anchor="ctr"/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Q1-2020:</a:t>
              </a:r>
            </a:p>
            <a:p>
              <a:r>
                <a:rPr lang="en-US" sz="1600" b="1" dirty="0">
                  <a:solidFill>
                    <a:schemeClr val="tx1"/>
                  </a:solidFill>
                </a:rPr>
                <a:t>Costs and Resources</a:t>
              </a:r>
            </a:p>
          </p:txBody>
        </p:sp>
        <p:sp>
          <p:nvSpPr>
            <p:cNvPr id="40" name="Arrow: Pentagon 39">
              <a:extLst>
                <a:ext uri="{FF2B5EF4-FFF2-40B4-BE49-F238E27FC236}">
                  <a16:creationId xmlns:a16="http://schemas.microsoft.com/office/drawing/2014/main" id="{7A9CFE11-1A8F-4DED-A75B-DD123D5745C8}"/>
                </a:ext>
              </a:extLst>
            </p:cNvPr>
            <p:cNvSpPr/>
            <p:nvPr/>
          </p:nvSpPr>
          <p:spPr>
            <a:xfrm>
              <a:off x="2943608" y="3331018"/>
              <a:ext cx="1715057" cy="707354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36000" bIns="36000" rtlCol="0" anchor="ctr"/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Q4-2019:</a:t>
              </a:r>
            </a:p>
            <a:p>
              <a:r>
                <a:rPr lang="en-US" sz="1600" b="1" dirty="0">
                  <a:solidFill>
                    <a:schemeClr val="tx1"/>
                  </a:solidFill>
                </a:rPr>
                <a:t>Integration</a:t>
              </a:r>
            </a:p>
          </p:txBody>
        </p:sp>
        <p:sp>
          <p:nvSpPr>
            <p:cNvPr id="41" name="Arrow: Pentagon 40">
              <a:extLst>
                <a:ext uri="{FF2B5EF4-FFF2-40B4-BE49-F238E27FC236}">
                  <a16:creationId xmlns:a16="http://schemas.microsoft.com/office/drawing/2014/main" id="{52BEA064-88CD-45EF-AFF6-824E2EABCC16}"/>
                </a:ext>
              </a:extLst>
            </p:cNvPr>
            <p:cNvSpPr/>
            <p:nvPr/>
          </p:nvSpPr>
          <p:spPr>
            <a:xfrm>
              <a:off x="7122797" y="3331018"/>
              <a:ext cx="1960065" cy="69627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rgbClr val="00B0F0">
                  <a:alpha val="3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36000" bIns="36000" rtlCol="0" anchor="ctr"/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Q2-2020: Longer term technologies</a:t>
              </a:r>
            </a:p>
          </p:txBody>
        </p:sp>
        <p:sp>
          <p:nvSpPr>
            <p:cNvPr id="42" name="Arrow: Pentagon 41">
              <a:extLst>
                <a:ext uri="{FF2B5EF4-FFF2-40B4-BE49-F238E27FC236}">
                  <a16:creationId xmlns:a16="http://schemas.microsoft.com/office/drawing/2014/main" id="{E60822EC-8E28-4606-A0D3-E6F39571872E}"/>
                </a:ext>
              </a:extLst>
            </p:cNvPr>
            <p:cNvSpPr/>
            <p:nvPr/>
          </p:nvSpPr>
          <p:spPr>
            <a:xfrm>
              <a:off x="351191" y="3331018"/>
              <a:ext cx="2316960" cy="707354"/>
            </a:xfrm>
            <a:prstGeom prst="homePlat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</a:rPr>
                <a:t>Technical consultation meetings</a:t>
              </a:r>
            </a:p>
          </p:txBody>
        </p:sp>
        <p:sp>
          <p:nvSpPr>
            <p:cNvPr id="48" name="Arc 47">
              <a:extLst>
                <a:ext uri="{FF2B5EF4-FFF2-40B4-BE49-F238E27FC236}">
                  <a16:creationId xmlns:a16="http://schemas.microsoft.com/office/drawing/2014/main" id="{C6AB3F99-ECFF-4C08-AB3B-79BF153F69EE}"/>
                </a:ext>
              </a:extLst>
            </p:cNvPr>
            <p:cNvSpPr/>
            <p:nvPr/>
          </p:nvSpPr>
          <p:spPr>
            <a:xfrm rot="1371110" flipV="1">
              <a:off x="3200321" y="3219860"/>
              <a:ext cx="2264002" cy="880531"/>
            </a:xfrm>
            <a:prstGeom prst="arc">
              <a:avLst>
                <a:gd name="adj1" fmla="val 15857324"/>
                <a:gd name="adj2" fmla="val 0"/>
              </a:avLst>
            </a:prstGeom>
            <a:ln w="3810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49" name="Arrow: Pentagon 48">
              <a:extLst>
                <a:ext uri="{FF2B5EF4-FFF2-40B4-BE49-F238E27FC236}">
                  <a16:creationId xmlns:a16="http://schemas.microsoft.com/office/drawing/2014/main" id="{68DD0E17-1CEB-4D9E-B8CF-C3091651731E}"/>
                </a:ext>
              </a:extLst>
            </p:cNvPr>
            <p:cNvSpPr/>
            <p:nvPr/>
          </p:nvSpPr>
          <p:spPr>
            <a:xfrm>
              <a:off x="2056631" y="4330391"/>
              <a:ext cx="5910130" cy="213518"/>
            </a:xfrm>
            <a:prstGeom prst="homePlat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Dissemination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2D13C8BD-2F02-4D2E-BB8E-42527F511161}"/>
                </a:ext>
              </a:extLst>
            </p:cNvPr>
            <p:cNvSpPr/>
            <p:nvPr/>
          </p:nvSpPr>
          <p:spPr>
            <a:xfrm>
              <a:off x="1770642" y="2821507"/>
              <a:ext cx="5554171" cy="3101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sz="1600" dirty="0" err="1">
                  <a:solidFill>
                    <a:schemeClr val="bg1"/>
                  </a:solidFill>
                </a:rPr>
                <a:t>Modelling</a:t>
              </a:r>
              <a:r>
                <a:rPr lang="fr-CH" sz="1600" dirty="0">
                  <a:solidFill>
                    <a:schemeClr val="bg1"/>
                  </a:solidFill>
                </a:rPr>
                <a:t> group </a:t>
              </a:r>
              <a:r>
                <a:rPr lang="fr-CH" sz="1600" dirty="0" err="1">
                  <a:solidFill>
                    <a:schemeClr val="bg1"/>
                  </a:solidFill>
                </a:rPr>
                <a:t>interacting</a:t>
              </a:r>
              <a:r>
                <a:rPr lang="fr-CH" sz="1600" dirty="0">
                  <a:solidFill>
                    <a:schemeClr val="bg1"/>
                  </a:solidFill>
                </a:rPr>
                <a:t> </a:t>
              </a:r>
              <a:r>
                <a:rPr lang="fr-CH" sz="1600" dirty="0" err="1">
                  <a:solidFill>
                    <a:schemeClr val="bg1"/>
                  </a:solidFill>
                </a:rPr>
                <a:t>with</a:t>
              </a:r>
              <a:r>
                <a:rPr lang="fr-CH" sz="1600" dirty="0">
                  <a:solidFill>
                    <a:schemeClr val="bg1"/>
                  </a:solidFill>
                </a:rPr>
                <a:t> </a:t>
              </a:r>
              <a:r>
                <a:rPr lang="fr-CH" sz="1600" dirty="0" err="1">
                  <a:solidFill>
                    <a:schemeClr val="bg1"/>
                  </a:solidFill>
                </a:rPr>
                <a:t>TGs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52" name="Arrow: Pentagon 51">
              <a:extLst>
                <a:ext uri="{FF2B5EF4-FFF2-40B4-BE49-F238E27FC236}">
                  <a16:creationId xmlns:a16="http://schemas.microsoft.com/office/drawing/2014/main" id="{65CBBD9E-7B5C-440E-9B3E-724F1C7DCB86}"/>
                </a:ext>
              </a:extLst>
            </p:cNvPr>
            <p:cNvSpPr/>
            <p:nvPr/>
          </p:nvSpPr>
          <p:spPr>
            <a:xfrm>
              <a:off x="6027484" y="695742"/>
              <a:ext cx="4300613" cy="463920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Resource Needs Estimation</a:t>
              </a:r>
              <a:endParaRPr lang="aa-ET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54" name="Arrow: Pentagon 53">
              <a:extLst>
                <a:ext uri="{FF2B5EF4-FFF2-40B4-BE49-F238E27FC236}">
                  <a16:creationId xmlns:a16="http://schemas.microsoft.com/office/drawing/2014/main" id="{AA5BEABD-6CA3-4230-8F14-80D0FE15A068}"/>
                </a:ext>
              </a:extLst>
            </p:cNvPr>
            <p:cNvSpPr/>
            <p:nvPr/>
          </p:nvSpPr>
          <p:spPr>
            <a:xfrm>
              <a:off x="351191" y="721880"/>
              <a:ext cx="3625738" cy="463920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Impact Estimation</a:t>
              </a:r>
              <a:endParaRPr lang="aa-ET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EE2CA62-41C0-4073-AC1C-FB6882700F14}"/>
                </a:ext>
              </a:extLst>
            </p:cNvPr>
            <p:cNvSpPr txBox="1"/>
            <p:nvPr/>
          </p:nvSpPr>
          <p:spPr>
            <a:xfrm>
              <a:off x="1770642" y="5280594"/>
              <a:ext cx="1627797" cy="505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en-US" sz="1600" b="1" dirty="0">
                  <a:solidFill>
                    <a:schemeClr val="accent1"/>
                  </a:solidFill>
                </a:rPr>
                <a:t>October </a:t>
              </a:r>
            </a:p>
            <a:p>
              <a:pPr algn="ctr">
                <a:lnSpc>
                  <a:spcPts val="1600"/>
                </a:lnSpc>
              </a:pPr>
              <a:r>
                <a:rPr lang="en-US" sz="1600" b="1" dirty="0">
                  <a:solidFill>
                    <a:schemeClr val="accent1"/>
                  </a:solidFill>
                </a:rPr>
                <a:t>2019</a:t>
              </a:r>
            </a:p>
          </p:txBody>
        </p:sp>
        <p:sp>
          <p:nvSpPr>
            <p:cNvPr id="64" name="Flowchart: Process 63">
              <a:extLst>
                <a:ext uri="{FF2B5EF4-FFF2-40B4-BE49-F238E27FC236}">
                  <a16:creationId xmlns:a16="http://schemas.microsoft.com/office/drawing/2014/main" id="{755FF8B4-B427-40CD-AB8A-691DBE4CA00B}"/>
                </a:ext>
              </a:extLst>
            </p:cNvPr>
            <p:cNvSpPr/>
            <p:nvPr/>
          </p:nvSpPr>
          <p:spPr>
            <a:xfrm>
              <a:off x="1419610" y="6240992"/>
              <a:ext cx="1274042" cy="528132"/>
            </a:xfrm>
            <a:prstGeom prst="flowChartProcess">
              <a:avLst/>
            </a:prstGeom>
            <a:solidFill>
              <a:schemeClr val="bg2"/>
            </a:solidFill>
            <a:ln>
              <a:solidFill>
                <a:schemeClr val="accent1">
                  <a:shade val="50000"/>
                  <a:alpha val="3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Online inputs</a:t>
              </a:r>
              <a:endParaRPr lang="aa-E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Flowchart: Process 64">
              <a:extLst>
                <a:ext uri="{FF2B5EF4-FFF2-40B4-BE49-F238E27FC236}">
                  <a16:creationId xmlns:a16="http://schemas.microsoft.com/office/drawing/2014/main" id="{39BEFFA5-971A-4BC6-94F3-6E3A45499A3D}"/>
                </a:ext>
              </a:extLst>
            </p:cNvPr>
            <p:cNvSpPr/>
            <p:nvPr/>
          </p:nvSpPr>
          <p:spPr>
            <a:xfrm>
              <a:off x="2773826" y="6254263"/>
              <a:ext cx="1558496" cy="514861"/>
            </a:xfrm>
            <a:prstGeom prst="flowChartProcess">
              <a:avLst/>
            </a:prstGeom>
            <a:solidFill>
              <a:schemeClr val="bg2"/>
            </a:solidFill>
            <a:ln>
              <a:solidFill>
                <a:schemeClr val="accent1">
                  <a:shade val="50000"/>
                  <a:alpha val="3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Webinars CSO</a:t>
              </a:r>
            </a:p>
          </p:txBody>
        </p:sp>
        <p:sp>
          <p:nvSpPr>
            <p:cNvPr id="66" name="Flowchart: Process 65">
              <a:extLst>
                <a:ext uri="{FF2B5EF4-FFF2-40B4-BE49-F238E27FC236}">
                  <a16:creationId xmlns:a16="http://schemas.microsoft.com/office/drawing/2014/main" id="{89D81A9F-6210-4EDB-8E4F-D5351404F283}"/>
                </a:ext>
              </a:extLst>
            </p:cNvPr>
            <p:cNvSpPr/>
            <p:nvPr/>
          </p:nvSpPr>
          <p:spPr>
            <a:xfrm>
              <a:off x="4412496" y="6254264"/>
              <a:ext cx="1999507" cy="514860"/>
            </a:xfrm>
            <a:prstGeom prst="flowChartProcess">
              <a:avLst/>
            </a:prstGeom>
            <a:solidFill>
              <a:schemeClr val="bg2"/>
            </a:solidFill>
            <a:ln>
              <a:solidFill>
                <a:schemeClr val="accent1">
                  <a:shade val="50000"/>
                  <a:alpha val="3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Government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GVA missions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6A17C6E9-6A93-40E0-963B-F50CDA527BF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91674" y="1508815"/>
              <a:ext cx="3644" cy="427730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F5F19B2A-3DF0-4617-87D0-46411269C0F0}"/>
                </a:ext>
              </a:extLst>
            </p:cNvPr>
            <p:cNvCxnSpPr>
              <a:cxnSpLocks/>
            </p:cNvCxnSpPr>
            <p:nvPr/>
          </p:nvCxnSpPr>
          <p:spPr>
            <a:xfrm>
              <a:off x="281344" y="5767807"/>
              <a:ext cx="2163682" cy="505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6FDDD2AD-699B-4858-B091-17CCA1C6799E}"/>
                </a:ext>
              </a:extLst>
            </p:cNvPr>
            <p:cNvCxnSpPr>
              <a:cxnSpLocks/>
            </p:cNvCxnSpPr>
            <p:nvPr/>
          </p:nvCxnSpPr>
          <p:spPr>
            <a:xfrm>
              <a:off x="278579" y="1508813"/>
              <a:ext cx="3651764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Callout: Down Arrow 91">
              <a:extLst>
                <a:ext uri="{FF2B5EF4-FFF2-40B4-BE49-F238E27FC236}">
                  <a16:creationId xmlns:a16="http://schemas.microsoft.com/office/drawing/2014/main" id="{DB6D4EFB-5AA5-4A1D-9FD2-DD62D0C29A91}"/>
                </a:ext>
              </a:extLst>
            </p:cNvPr>
            <p:cNvSpPr/>
            <p:nvPr/>
          </p:nvSpPr>
          <p:spPr>
            <a:xfrm>
              <a:off x="5540437" y="4661207"/>
              <a:ext cx="974093" cy="414594"/>
            </a:xfrm>
            <a:prstGeom prst="downArrowCallou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IAS</a:t>
              </a:r>
              <a:endParaRPr lang="en-CH" dirty="0">
                <a:solidFill>
                  <a:schemeClr val="tx1"/>
                </a:solidFill>
              </a:endParaRPr>
            </a:p>
          </p:txBody>
        </p:sp>
        <p:sp>
          <p:nvSpPr>
            <p:cNvPr id="93" name="Callout: Down Arrow 92">
              <a:extLst>
                <a:ext uri="{FF2B5EF4-FFF2-40B4-BE49-F238E27FC236}">
                  <a16:creationId xmlns:a16="http://schemas.microsoft.com/office/drawing/2014/main" id="{83B85679-FE61-48A3-9491-344645272EE5}"/>
                </a:ext>
              </a:extLst>
            </p:cNvPr>
            <p:cNvSpPr/>
            <p:nvPr/>
          </p:nvSpPr>
          <p:spPr>
            <a:xfrm>
              <a:off x="2948809" y="4666628"/>
              <a:ext cx="852327" cy="414594"/>
            </a:xfrm>
            <a:prstGeom prst="downArrowCallou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ICASA</a:t>
              </a:r>
              <a:endParaRPr lang="en-CH" dirty="0">
                <a:solidFill>
                  <a:schemeClr val="tx1"/>
                </a:solidFill>
              </a:endParaRPr>
            </a:p>
          </p:txBody>
        </p: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C9B5FDB1-90EF-4D35-964B-4BCBD27E0AAC}"/>
                </a:ext>
              </a:extLst>
            </p:cNvPr>
            <p:cNvCxnSpPr>
              <a:cxnSpLocks/>
            </p:cNvCxnSpPr>
            <p:nvPr/>
          </p:nvCxnSpPr>
          <p:spPr>
            <a:xfrm>
              <a:off x="9141369" y="1828892"/>
              <a:ext cx="0" cy="2439539"/>
            </a:xfrm>
            <a:prstGeom prst="straightConnector1">
              <a:avLst/>
            </a:prstGeom>
            <a:ln w="762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47BD5842-AD62-4EA0-8505-C6F1363E2A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12916" y="1828892"/>
              <a:ext cx="0" cy="2344077"/>
            </a:xfrm>
            <a:prstGeom prst="straightConnector1">
              <a:avLst/>
            </a:prstGeom>
            <a:ln w="762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Callout: Up Arrow 60">
              <a:extLst>
                <a:ext uri="{FF2B5EF4-FFF2-40B4-BE49-F238E27FC236}">
                  <a16:creationId xmlns:a16="http://schemas.microsoft.com/office/drawing/2014/main" id="{A5E9D75E-A161-48D3-A2EF-821DC5A5209C}"/>
                </a:ext>
              </a:extLst>
            </p:cNvPr>
            <p:cNvSpPr/>
            <p:nvPr/>
          </p:nvSpPr>
          <p:spPr>
            <a:xfrm>
              <a:off x="1419610" y="5736508"/>
              <a:ext cx="6474271" cy="507793"/>
            </a:xfrm>
            <a:prstGeom prst="upArrowCallou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cs typeface="Calibri"/>
                </a:rPr>
                <a:t>Consultations</a:t>
              </a:r>
            </a:p>
          </p:txBody>
        </p:sp>
        <p:sp>
          <p:nvSpPr>
            <p:cNvPr id="125" name="Callout: Down Arrow 124">
              <a:extLst>
                <a:ext uri="{FF2B5EF4-FFF2-40B4-BE49-F238E27FC236}">
                  <a16:creationId xmlns:a16="http://schemas.microsoft.com/office/drawing/2014/main" id="{45C65337-22AD-4E5A-8B29-1DDC8C13E369}"/>
                </a:ext>
              </a:extLst>
            </p:cNvPr>
            <p:cNvSpPr/>
            <p:nvPr/>
          </p:nvSpPr>
          <p:spPr>
            <a:xfrm>
              <a:off x="2039586" y="4573726"/>
              <a:ext cx="830463" cy="694653"/>
            </a:xfrm>
            <a:prstGeom prst="downArrowCallou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00"/>
                </a:lnSpc>
              </a:pPr>
              <a:r>
                <a:rPr lang="en-US" sz="1200" dirty="0">
                  <a:solidFill>
                    <a:schemeClr val="tx1"/>
                  </a:solidFill>
                </a:rPr>
                <a:t>Brief to stake holders</a:t>
              </a:r>
              <a:endParaRPr lang="en-CH" sz="1200" dirty="0">
                <a:solidFill>
                  <a:schemeClr val="tx1"/>
                </a:solidFill>
              </a:endParaRP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2946EA3-4F72-4897-961D-E7AABB6D7522}"/>
                </a:ext>
              </a:extLst>
            </p:cNvPr>
            <p:cNvSpPr/>
            <p:nvPr/>
          </p:nvSpPr>
          <p:spPr>
            <a:xfrm>
              <a:off x="6793534" y="6296528"/>
              <a:ext cx="53984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dirty="0">
                  <a:hlinkClick r:id="rId2"/>
                </a:rPr>
                <a:t>https://www.unaids.org/en/topics/2025_target_setting</a:t>
              </a:r>
              <a:endParaRPr lang="en-CH" dirty="0"/>
            </a:p>
          </p:txBody>
        </p:sp>
      </p:grpSp>
    </p:spTree>
    <p:extLst>
      <p:ext uri="{BB962C8B-B14F-4D97-AF65-F5344CB8AC3E}">
        <p14:creationId xmlns:p14="http://schemas.microsoft.com/office/powerpoint/2010/main" val="347802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401D6F-3733-4E72-9357-D004D1BA75AD}"/>
              </a:ext>
            </a:extLst>
          </p:cNvPr>
          <p:cNvSpPr txBox="1"/>
          <p:nvPr/>
        </p:nvSpPr>
        <p:spPr>
          <a:xfrm>
            <a:off x="0" y="-1"/>
            <a:ext cx="12192000" cy="567933"/>
          </a:xfrm>
          <a:prstGeom prst="rect">
            <a:avLst/>
          </a:prstGeom>
          <a:noFill/>
        </p:spPr>
        <p:txBody>
          <a:bodyPr wrap="square" tIns="90000" rtlCol="0">
            <a:spAutoFit/>
          </a:bodyPr>
          <a:lstStyle/>
          <a:p>
            <a:pPr algn="ctr"/>
            <a:r>
              <a:rPr lang="en-US" sz="2800" b="1" dirty="0">
                <a:solidFill>
                  <a:srgbClr val="33CCCC"/>
                </a:solidFill>
                <a:cs typeface="Myanmar Text" panose="020B0502040204020203" pitchFamily="34" charset="0"/>
              </a:rPr>
              <a:t>2025 programmatic targets and 2020‒2030 resource needs and impact estimates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21F164E-2CE5-42FE-AF7F-F717FA56AEF1}"/>
              </a:ext>
            </a:extLst>
          </p:cNvPr>
          <p:cNvGrpSpPr/>
          <p:nvPr/>
        </p:nvGrpSpPr>
        <p:grpSpPr>
          <a:xfrm>
            <a:off x="317256" y="1083363"/>
            <a:ext cx="11176357" cy="5295196"/>
            <a:chOff x="387624" y="735497"/>
            <a:chExt cx="11176357" cy="529519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72658F8-33A4-4F0C-90FC-6203BD89E71A}"/>
                </a:ext>
              </a:extLst>
            </p:cNvPr>
            <p:cNvGrpSpPr/>
            <p:nvPr/>
          </p:nvGrpSpPr>
          <p:grpSpPr>
            <a:xfrm>
              <a:off x="387624" y="735497"/>
              <a:ext cx="11176357" cy="5295196"/>
              <a:chOff x="6154659" y="1030504"/>
              <a:chExt cx="5762343" cy="5085382"/>
            </a:xfrm>
          </p:grpSpPr>
          <p:sp>
            <p:nvSpPr>
              <p:cNvPr id="20" name="Arrow: Pentagon 19">
                <a:extLst>
                  <a:ext uri="{FF2B5EF4-FFF2-40B4-BE49-F238E27FC236}">
                    <a16:creationId xmlns:a16="http://schemas.microsoft.com/office/drawing/2014/main" id="{59F195A6-679C-4EA9-B610-0F700147F747}"/>
                  </a:ext>
                </a:extLst>
              </p:cNvPr>
              <p:cNvSpPr/>
              <p:nvPr/>
            </p:nvSpPr>
            <p:spPr>
              <a:xfrm>
                <a:off x="7383855" y="1030504"/>
                <a:ext cx="4533147" cy="742062"/>
              </a:xfrm>
              <a:prstGeom prst="homePlat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Dissemination and use of results</a:t>
                </a:r>
              </a:p>
            </p:txBody>
          </p:sp>
          <p:sp>
            <p:nvSpPr>
              <p:cNvPr id="22" name="Flowchart: Process 21">
                <a:extLst>
                  <a:ext uri="{FF2B5EF4-FFF2-40B4-BE49-F238E27FC236}">
                    <a16:creationId xmlns:a16="http://schemas.microsoft.com/office/drawing/2014/main" id="{6E602584-49F0-42B5-8790-D0A95643FA59}"/>
                  </a:ext>
                </a:extLst>
              </p:cNvPr>
              <p:cNvSpPr/>
              <p:nvPr/>
            </p:nvSpPr>
            <p:spPr>
              <a:xfrm>
                <a:off x="7756669" y="2721547"/>
                <a:ext cx="2237380" cy="347940"/>
              </a:xfrm>
              <a:prstGeom prst="flowChartProcess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1">
                    <a:shade val="50000"/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Peer reviewed paper</a:t>
                </a:r>
              </a:p>
            </p:txBody>
          </p:sp>
          <p:sp>
            <p:nvSpPr>
              <p:cNvPr id="23" name="Flowchart: Process 22">
                <a:extLst>
                  <a:ext uri="{FF2B5EF4-FFF2-40B4-BE49-F238E27FC236}">
                    <a16:creationId xmlns:a16="http://schemas.microsoft.com/office/drawing/2014/main" id="{E9B42591-9D60-4255-ACA1-5203CCC32BAB}"/>
                  </a:ext>
                </a:extLst>
              </p:cNvPr>
              <p:cNvSpPr/>
              <p:nvPr/>
            </p:nvSpPr>
            <p:spPr>
              <a:xfrm>
                <a:off x="8789172" y="3370758"/>
                <a:ext cx="1110138" cy="231960"/>
              </a:xfrm>
              <a:prstGeom prst="flowChartProcess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1">
                    <a:shade val="50000"/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SG report</a:t>
                </a:r>
                <a:endParaRPr lang="aa-ET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lowchart: Process 23">
                <a:extLst>
                  <a:ext uri="{FF2B5EF4-FFF2-40B4-BE49-F238E27FC236}">
                    <a16:creationId xmlns:a16="http://schemas.microsoft.com/office/drawing/2014/main" id="{8D5A43C4-6620-431F-AD46-89F72D2901EE}"/>
                  </a:ext>
                </a:extLst>
              </p:cNvPr>
              <p:cNvSpPr/>
              <p:nvPr/>
            </p:nvSpPr>
            <p:spPr>
              <a:xfrm>
                <a:off x="10769827" y="4432157"/>
                <a:ext cx="719796" cy="307455"/>
              </a:xfrm>
              <a:prstGeom prst="flowChartProcess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1">
                    <a:shade val="50000"/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HLM</a:t>
                </a:r>
                <a:endParaRPr lang="aa-ET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Flowchart: Process 24">
                <a:extLst>
                  <a:ext uri="{FF2B5EF4-FFF2-40B4-BE49-F238E27FC236}">
                    <a16:creationId xmlns:a16="http://schemas.microsoft.com/office/drawing/2014/main" id="{64BD938F-A105-4B00-AFA4-7F5FE6682C7F}"/>
                  </a:ext>
                </a:extLst>
              </p:cNvPr>
              <p:cNvSpPr/>
              <p:nvPr/>
            </p:nvSpPr>
            <p:spPr>
              <a:xfrm>
                <a:off x="7383855" y="3878255"/>
                <a:ext cx="4105768" cy="307449"/>
              </a:xfrm>
              <a:prstGeom prst="flowChartProcess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1">
                    <a:shade val="50000"/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UNAIDS strategy</a:t>
                </a:r>
                <a:endParaRPr lang="aa-ET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8D1A551C-1601-4A74-BB8F-15544C7EA0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54659" y="5550522"/>
                <a:ext cx="5631215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320489E-46DE-4D58-854B-CCA948D7E8E0}"/>
                  </a:ext>
                </a:extLst>
              </p:cNvPr>
              <p:cNvSpPr txBox="1"/>
              <p:nvPr/>
            </p:nvSpPr>
            <p:spPr>
              <a:xfrm>
                <a:off x="6154659" y="5550522"/>
                <a:ext cx="1200196" cy="498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lang="en-US" sz="2000" b="1" dirty="0">
                    <a:solidFill>
                      <a:schemeClr val="accent1"/>
                    </a:solidFill>
                  </a:rPr>
                  <a:t>September </a:t>
                </a:r>
              </a:p>
              <a:p>
                <a:pPr algn="ctr">
                  <a:lnSpc>
                    <a:spcPts val="1600"/>
                  </a:lnSpc>
                </a:pPr>
                <a:r>
                  <a:rPr lang="en-US" sz="2000" b="1" dirty="0">
                    <a:solidFill>
                      <a:schemeClr val="accent1"/>
                    </a:solidFill>
                  </a:rPr>
                  <a:t>2020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CA5A217-73FA-4AB3-BCDE-11D951EE0A7F}"/>
                  </a:ext>
                </a:extLst>
              </p:cNvPr>
              <p:cNvSpPr txBox="1"/>
              <p:nvPr/>
            </p:nvSpPr>
            <p:spPr>
              <a:xfrm>
                <a:off x="7738914" y="5578764"/>
                <a:ext cx="1050258" cy="498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lang="en-US" sz="2000" b="1" dirty="0">
                    <a:solidFill>
                      <a:schemeClr val="accent1"/>
                    </a:solidFill>
                  </a:rPr>
                  <a:t>January </a:t>
                </a:r>
              </a:p>
              <a:p>
                <a:pPr algn="ctr">
                  <a:lnSpc>
                    <a:spcPts val="1600"/>
                  </a:lnSpc>
                </a:pPr>
                <a:r>
                  <a:rPr lang="en-US" sz="2000" b="1" dirty="0">
                    <a:solidFill>
                      <a:schemeClr val="accent1"/>
                    </a:solidFill>
                  </a:rPr>
                  <a:t>2021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A934C11-AFCF-4633-95D5-4E80F108AAA7}"/>
                  </a:ext>
                </a:extLst>
              </p:cNvPr>
              <p:cNvSpPr txBox="1"/>
              <p:nvPr/>
            </p:nvSpPr>
            <p:spPr>
              <a:xfrm>
                <a:off x="10823758" y="5617339"/>
                <a:ext cx="962116" cy="498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lang="en-US" sz="2000" b="1" dirty="0">
                    <a:solidFill>
                      <a:schemeClr val="accent1"/>
                    </a:solidFill>
                  </a:rPr>
                  <a:t>July </a:t>
                </a:r>
              </a:p>
              <a:p>
                <a:pPr algn="ctr">
                  <a:lnSpc>
                    <a:spcPts val="1600"/>
                  </a:lnSpc>
                </a:pPr>
                <a:r>
                  <a:rPr lang="en-US" sz="2000" b="1" dirty="0">
                    <a:solidFill>
                      <a:schemeClr val="accent1"/>
                    </a:solidFill>
                  </a:rPr>
                  <a:t>2021</a:t>
                </a:r>
              </a:p>
            </p:txBody>
          </p:sp>
          <p:sp>
            <p:nvSpPr>
              <p:cNvPr id="19" name="Callout: Down Arrow 18">
                <a:extLst>
                  <a:ext uri="{FF2B5EF4-FFF2-40B4-BE49-F238E27FC236}">
                    <a16:creationId xmlns:a16="http://schemas.microsoft.com/office/drawing/2014/main" id="{738E3DA9-24AA-4101-9337-8E2146CE0C1E}"/>
                  </a:ext>
                </a:extLst>
              </p:cNvPr>
              <p:cNvSpPr/>
              <p:nvPr/>
            </p:nvSpPr>
            <p:spPr>
              <a:xfrm>
                <a:off x="6401043" y="4581311"/>
                <a:ext cx="389459" cy="927840"/>
              </a:xfrm>
              <a:prstGeom prst="downArrowCallou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2000" b="1" dirty="0">
                    <a:solidFill>
                      <a:schemeClr val="tx1"/>
                    </a:solidFill>
                  </a:rPr>
                  <a:t>SC</a:t>
                </a:r>
              </a:p>
              <a:p>
                <a:pPr algn="ctr"/>
                <a:r>
                  <a:rPr lang="en-US" sz="2000" b="1" dirty="0">
                    <a:solidFill>
                      <a:schemeClr val="tx1"/>
                    </a:solidFill>
                  </a:rPr>
                  <a:t>Sept</a:t>
                </a:r>
                <a:endParaRPr lang="aa-ET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E6171DF-7419-48DD-A286-03170302869C}"/>
                  </a:ext>
                </a:extLst>
              </p:cNvPr>
              <p:cNvSpPr txBox="1"/>
              <p:nvPr/>
            </p:nvSpPr>
            <p:spPr>
              <a:xfrm>
                <a:off x="7283113" y="4985160"/>
                <a:ext cx="1135720" cy="49854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lang="en-US" sz="2000" b="1" dirty="0"/>
                  <a:t>SC &amp; </a:t>
                </a:r>
              </a:p>
              <a:p>
                <a:pPr algn="ctr">
                  <a:lnSpc>
                    <a:spcPts val="1600"/>
                  </a:lnSpc>
                </a:pPr>
                <a:r>
                  <a:rPr lang="en-US" sz="2000" b="1" dirty="0"/>
                  <a:t>TWGs End</a:t>
                </a:r>
              </a:p>
            </p:txBody>
          </p:sp>
          <p:sp>
            <p:nvSpPr>
              <p:cNvPr id="29" name="Flowchart: Process 28">
                <a:extLst>
                  <a:ext uri="{FF2B5EF4-FFF2-40B4-BE49-F238E27FC236}">
                    <a16:creationId xmlns:a16="http://schemas.microsoft.com/office/drawing/2014/main" id="{7828EE27-2F3E-48BB-9075-FBCB1A9A8651}"/>
                  </a:ext>
                </a:extLst>
              </p:cNvPr>
              <p:cNvSpPr/>
              <p:nvPr/>
            </p:nvSpPr>
            <p:spPr>
              <a:xfrm>
                <a:off x="7919293" y="3115879"/>
                <a:ext cx="771098" cy="231960"/>
              </a:xfrm>
              <a:prstGeom prst="flowChartProcess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1">
                    <a:shade val="50000"/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PCB</a:t>
                </a:r>
                <a:endParaRPr lang="aa-ET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Flowchart: Process 29">
                <a:extLst>
                  <a:ext uri="{FF2B5EF4-FFF2-40B4-BE49-F238E27FC236}">
                    <a16:creationId xmlns:a16="http://schemas.microsoft.com/office/drawing/2014/main" id="{69BB14C3-AB53-4A63-9018-2384A9E3B648}"/>
                  </a:ext>
                </a:extLst>
              </p:cNvPr>
              <p:cNvSpPr/>
              <p:nvPr/>
            </p:nvSpPr>
            <p:spPr>
              <a:xfrm>
                <a:off x="7383855" y="2250606"/>
                <a:ext cx="1405317" cy="395310"/>
              </a:xfrm>
              <a:prstGeom prst="flowChartProcess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1">
                    <a:shade val="50000"/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WAD Report</a:t>
                </a:r>
                <a:endParaRPr lang="aa-ET" sz="24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1" name="Arrow: Pentagon 50">
              <a:extLst>
                <a:ext uri="{FF2B5EF4-FFF2-40B4-BE49-F238E27FC236}">
                  <a16:creationId xmlns:a16="http://schemas.microsoft.com/office/drawing/2014/main" id="{F313FFC0-7C44-40BC-9706-16E54D404F3F}"/>
                </a:ext>
              </a:extLst>
            </p:cNvPr>
            <p:cNvSpPr/>
            <p:nvPr/>
          </p:nvSpPr>
          <p:spPr>
            <a:xfrm>
              <a:off x="653369" y="795976"/>
              <a:ext cx="1922950" cy="732377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Final Results</a:t>
              </a:r>
              <a:endParaRPr lang="aa-ET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B44ADDD3-46A5-4293-9982-ADF24CCFDE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31243" y="1638984"/>
              <a:ext cx="0" cy="2659954"/>
            </a:xfrm>
            <a:prstGeom prst="straightConnector1">
              <a:avLst/>
            </a:prstGeom>
            <a:ln w="762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Callout: Down Arrow 58">
            <a:extLst>
              <a:ext uri="{FF2B5EF4-FFF2-40B4-BE49-F238E27FC236}">
                <a16:creationId xmlns:a16="http://schemas.microsoft.com/office/drawing/2014/main" id="{1123371C-9D3B-415D-8520-1C0C1F305D94}"/>
              </a:ext>
            </a:extLst>
          </p:cNvPr>
          <p:cNvSpPr/>
          <p:nvPr/>
        </p:nvSpPr>
        <p:spPr>
          <a:xfrm>
            <a:off x="1721537" y="4971287"/>
            <a:ext cx="830463" cy="694653"/>
          </a:xfrm>
          <a:prstGeom prst="downArrowCallou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en-US" sz="1200" dirty="0">
                <a:solidFill>
                  <a:schemeClr val="tx1"/>
                </a:solidFill>
              </a:rPr>
              <a:t>Brief to stake holders</a:t>
            </a:r>
            <a:endParaRPr lang="en-CH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150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D1FC0D-DF35-4BF8-AFBB-8F3D70E54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23236"/>
            <a:ext cx="3659777" cy="28209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Expected use of results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B896E163-5BD7-431B-A2F6-56EA94DE78B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62162925"/>
              </p:ext>
            </p:extLst>
          </p:nvPr>
        </p:nvGraphicFramePr>
        <p:xfrm>
          <a:off x="6091238" y="955653"/>
          <a:ext cx="5115491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7482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6E2C8B9-FE16-4F49-981C-2CD4C6004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0667" y="2187743"/>
            <a:ext cx="5293449" cy="248251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 you!</a:t>
            </a:r>
          </a:p>
        </p:txBody>
      </p:sp>
      <p:pic>
        <p:nvPicPr>
          <p:cNvPr id="11" name="Graphic 10" descr="Accept">
            <a:extLst>
              <a:ext uri="{FF2B5EF4-FFF2-40B4-BE49-F238E27FC236}">
                <a16:creationId xmlns:a16="http://schemas.microsoft.com/office/drawing/2014/main" id="{8ED62D5F-F6DC-469C-812E-D15240E25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38201" y="2743201"/>
            <a:ext cx="1371600" cy="1371600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97A88DED-D788-46A9-95D6-DB97C9598A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641431" y="816337"/>
            <a:ext cx="5225327" cy="52253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9E7D2D0-F85F-4673-9385-D3778CF93B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9562" y="5841541"/>
            <a:ext cx="3952875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876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315</Words>
  <Application>Microsoft Office PowerPoint</Application>
  <PresentationFormat>Widescreen</PresentationFormat>
  <Paragraphs>112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Myanmar Text</vt:lpstr>
      <vt:lpstr>Office Theme</vt:lpstr>
      <vt:lpstr>Custom Design</vt:lpstr>
      <vt:lpstr>1_Custom Design</vt:lpstr>
      <vt:lpstr>2_Custom Design</vt:lpstr>
      <vt:lpstr>PowerPoint Presentation</vt:lpstr>
      <vt:lpstr>Steps</vt:lpstr>
      <vt:lpstr>PowerPoint Presentation</vt:lpstr>
      <vt:lpstr>PowerPoint Presentation</vt:lpstr>
      <vt:lpstr>PowerPoint Presentation</vt:lpstr>
      <vt:lpstr>Expected use of results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IZAZOLA LICEA, Jose Antonio</dc:creator>
  <cp:lastModifiedBy>Media</cp:lastModifiedBy>
  <cp:revision>7</cp:revision>
  <dcterms:created xsi:type="dcterms:W3CDTF">2019-07-21T12:27:53Z</dcterms:created>
  <dcterms:modified xsi:type="dcterms:W3CDTF">2019-07-21T16:44:46Z</dcterms:modified>
</cp:coreProperties>
</file>